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59" r:id="rId6"/>
    <p:sldId id="268" r:id="rId7"/>
    <p:sldId id="260" r:id="rId8"/>
    <p:sldId id="263" r:id="rId9"/>
    <p:sldId id="265" r:id="rId10"/>
    <p:sldId id="261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B90C8-87C3-4A6D-94E1-10252C6A2B00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5B411-807A-4476-B097-205C0F55E2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бнн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B411-807A-4476-B097-205C0F55E2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B411-807A-4476-B097-205C0F55E2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B411-807A-4476-B097-205C0F55E2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B411-807A-4476-B097-205C0F55E2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4254-901E-4A5C-9D26-C5CD185FC40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27CE-E2C2-4408-9ECC-C69D3D90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4254-901E-4A5C-9D26-C5CD185FC40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27CE-E2C2-4408-9ECC-C69D3D90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4254-901E-4A5C-9D26-C5CD185FC40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27CE-E2C2-4408-9ECC-C69D3D90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4254-901E-4A5C-9D26-C5CD185FC40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27CE-E2C2-4408-9ECC-C69D3D90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4254-901E-4A5C-9D26-C5CD185FC40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27CE-E2C2-4408-9ECC-C69D3D90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4254-901E-4A5C-9D26-C5CD185FC40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27CE-E2C2-4408-9ECC-C69D3D90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4254-901E-4A5C-9D26-C5CD185FC40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27CE-E2C2-4408-9ECC-C69D3D90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4254-901E-4A5C-9D26-C5CD185FC40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27CE-E2C2-4408-9ECC-C69D3D90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4254-901E-4A5C-9D26-C5CD185FC40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27CE-E2C2-4408-9ECC-C69D3D90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4254-901E-4A5C-9D26-C5CD185FC40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27CE-E2C2-4408-9ECC-C69D3D90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4254-901E-4A5C-9D26-C5CD185FC40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27CE-E2C2-4408-9ECC-C69D3D90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4254-901E-4A5C-9D26-C5CD185FC40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B27CE-E2C2-4408-9ECC-C69D3D90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accent1">
                    <a:lumMod val="50000"/>
                  </a:schemeClr>
                </a:solidFill>
              </a:rPr>
              <a:t>Писменост и књижевност Старог истока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6400800" cy="1752600"/>
          </a:xfrm>
        </p:spPr>
        <p:txBody>
          <a:bodyPr/>
          <a:lstStyle/>
          <a:p>
            <a:r>
              <a:rPr lang="sr-Cyrl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Египат и Месопотамија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623731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Емилија Славковић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Књижевност Месопотамије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132856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Већи део књижевности Месопотамије записан је на сумерком или акадском језику.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34076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Књижевност Месопотамије назива се и ,,Вавилонска књижевност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06896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Писци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и песници нису потписивали своја дела.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8518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асирско-вавилонској књижевности неговане су химне, тужбалице, басме (бајалице), приче о божанским јунацима.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3933056"/>
            <a:ext cx="8460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Најбоље дело асирско-вавилоиске књижевности и једно од најстаријих књижевних дела уопште јесте Еп о Гилгамешу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5" name="Curved Connector 44"/>
          <p:cNvCxnSpPr/>
          <p:nvPr/>
        </p:nvCxnSpPr>
        <p:spPr>
          <a:xfrm>
            <a:off x="467544" y="2132856"/>
            <a:ext cx="576064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rot="10800000" flipV="1">
            <a:off x="6804248" y="2708920"/>
            <a:ext cx="720080" cy="64807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 rot="16200000" flipH="1">
            <a:off x="331803" y="3708758"/>
            <a:ext cx="703531" cy="43204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/>
          <p:nvPr/>
        </p:nvCxnSpPr>
        <p:spPr>
          <a:xfrm rot="16200000" flipH="1">
            <a:off x="8054406" y="4987154"/>
            <a:ext cx="847546" cy="323526"/>
          </a:xfrm>
          <a:prstGeom prst="curvedConnector4">
            <a:avLst>
              <a:gd name="adj1" fmla="val 25488"/>
              <a:gd name="adj2" fmla="val 17065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 descr="220px-Sales_contract_Shuruppak_Louvre_AO37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492896"/>
            <a:ext cx="1547664" cy="154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110872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Знатан део поезије и прозе чине дела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религиозног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карактера.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7136" y="184482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Међу прозним делима истакнуто место имају текстови о победама и другим достигнућима владара.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92494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Сачуване су и збирке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пословица,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мудрих изрека и др.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71703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Књижевност Месопотамије извршила је знатан утицај на писану традицију других земаља.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6E0"/>
              </a:clrFrom>
              <a:clrTo>
                <a:srgbClr val="FFF6E0">
                  <a:alpha val="0"/>
                </a:srgbClr>
              </a:clrTo>
            </a:clrChange>
          </a:blip>
          <a:srcRect b="10000"/>
          <a:stretch>
            <a:fillRect/>
          </a:stretch>
        </p:blipFill>
        <p:spPr>
          <a:xfrm>
            <a:off x="251520" y="4581128"/>
            <a:ext cx="237626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sr-Latn-R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</a:rPr>
              <a:t>Сумерска </a:t>
            </a:r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</a:rPr>
              <a:t>књижевност: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764704"/>
            <a:ext cx="8064896" cy="1152128"/>
          </a:xfrm>
        </p:spPr>
        <p:txBody>
          <a:bodyPr>
            <a:normAutofit fontScale="92500"/>
          </a:bodyPr>
          <a:lstStyle/>
          <a:p>
            <a:r>
              <a:rPr lang="sr-Cyrl-RS" sz="2600" dirty="0" smtClean="0">
                <a:solidFill>
                  <a:schemeClr val="accent1">
                    <a:lumMod val="50000"/>
                  </a:schemeClr>
                </a:solidFill>
              </a:rPr>
              <a:t>Мноштво дела старије сумерске књижевност сачувано је само у познијим преписима из вавилонског доба.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 Од сачуване сумерске књижевности већи део чини поезија. Сумери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су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познавали поезију и лирског и епског карактера.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64502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</a:rPr>
              <a:t> Акадска књижевност: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414908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Преузима исте теме као и сумерска књижевност, али у њој постоје и епска дела историјског карактера.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gilga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348880"/>
            <a:ext cx="324036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naram s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941168"/>
            <a:ext cx="3220153" cy="1656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668344" y="357301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chemeClr val="accent1">
                    <a:lumMod val="50000"/>
                  </a:schemeClr>
                </a:solidFill>
              </a:rPr>
              <a:t>Еп о Гилгамешу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630932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chemeClr val="accent1">
                    <a:lumMod val="50000"/>
                  </a:schemeClr>
                </a:solidFill>
              </a:rPr>
              <a:t>Легенда о Нарам-Сину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7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Садржај: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Писменост Египта </a:t>
            </a:r>
          </a:p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Писменост Месопотамије </a:t>
            </a:r>
          </a:p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Књижевност Египта </a:t>
            </a:r>
          </a:p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Књижевност Месопотамије</a:t>
            </a:r>
          </a:p>
          <a:p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Писменост Египта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656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Стари Египат је имао посебну традицију писмености.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06084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Основно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писмо старог Египта је хијероглифско писмо.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92494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Јавља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се око 3000. година п.н.е. и остаје у употреби до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IV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века н. е.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378904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Хијероглифско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писмо је фонетско:постоје 24 знака који обележавају један глас.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15719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Постојала су и курзивна писма различита од хијероглифа, брзописи намењени писању на меком материјалу.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1" descr="Papyrus_Ani_curs_hi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20882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1224136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accent1">
                    <a:lumMod val="50000"/>
                  </a:schemeClr>
                </a:solidFill>
              </a:rPr>
              <a:t>У Египту нису сви људи имали могућност да </a:t>
            </a:r>
            <a:r>
              <a:rPr lang="sr-Cyrl-RS" sz="2800" dirty="0" smtClean="0">
                <a:solidFill>
                  <a:schemeClr val="accent1">
                    <a:lumMod val="50000"/>
                  </a:schemeClr>
                </a:solidFill>
              </a:rPr>
              <a:t>науче </a:t>
            </a:r>
            <a:r>
              <a:rPr lang="sr-Cyrl-RS" sz="2800" dirty="0" smtClean="0">
                <a:solidFill>
                  <a:schemeClr val="accent1">
                    <a:lumMod val="50000"/>
                  </a:schemeClr>
                </a:solidFill>
              </a:rPr>
              <a:t>да </a:t>
            </a:r>
            <a:r>
              <a:rPr lang="sr-Cyrl-RS" sz="2800" dirty="0" smtClean="0">
                <a:solidFill>
                  <a:schemeClr val="accent1">
                    <a:lumMod val="50000"/>
                  </a:schemeClr>
                </a:solidFill>
              </a:rPr>
              <a:t>читају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1">
                    <a:lumMod val="50000"/>
                  </a:schemeClr>
                </a:solidFill>
              </a:rPr>
              <a:t>и пишу.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7544" y="2060848"/>
            <a:ext cx="7812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Египћани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углавном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писали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папирусу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28675" name="Picture 3" descr="Zanimljivo: Papi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1944216" cy="2952328"/>
          </a:xfrm>
          <a:prstGeom prst="rect">
            <a:avLst/>
          </a:prstGeom>
          <a:noFill/>
        </p:spPr>
      </p:pic>
      <p:pic>
        <p:nvPicPr>
          <p:cNvPr id="6" name="Picture 5" descr="papyrus-63004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140968"/>
            <a:ext cx="4932040" cy="3005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6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Писменост Месопотамије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>
            <a:normAutofit lnSpcReduction="10000"/>
          </a:bodyPr>
          <a:lstStyle/>
          <a:p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Првобитно сумерско писмо било је сликовито или 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</a:rPr>
              <a:t>пиктографско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9632" y="227687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Пиктографско писмо састојало се од низа цртежа, који су представљали појмове, бића и предмете.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140968"/>
            <a:ext cx="7470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Пиктографско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писмо касније је заменио 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</a:rPr>
              <a:t>клинопис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3573016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Сумерски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клинопис био је 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</a:rPr>
              <a:t>силабико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или 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</a:rPr>
              <a:t>слоговно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писмо.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Већина знакова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je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означавал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слог.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4509120"/>
            <a:ext cx="4619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Писано је на глиненим плочама.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200px-Sumerian_26th_c_Ad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45024"/>
            <a:ext cx="190500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ownload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4725144"/>
            <a:ext cx="2438400" cy="1876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0072" y="58052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chemeClr val="accent1">
                    <a:lumMod val="75000"/>
                  </a:schemeClr>
                </a:solidFill>
              </a:rPr>
              <a:t>Начин на који настаје клинасто писмо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440160"/>
          </a:xfrm>
        </p:spPr>
        <p:txBody>
          <a:bodyPr/>
          <a:lstStyle/>
          <a:p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</a:rPr>
              <a:t>Месопотамији </a:t>
            </a:r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</a:rPr>
              <a:t>нису сви имали могућност да науче да читају и пишу.</a:t>
            </a:r>
          </a:p>
          <a:p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340768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r-Cyrl-RS" sz="2400" dirty="0" err="1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ајстарији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правни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споменик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написан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клинастим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писмом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Хамурабијев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законик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 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348880"/>
            <a:ext cx="3375818" cy="3888431"/>
          </a:xfrm>
          <a:prstGeom prst="rect">
            <a:avLst/>
          </a:prstGeom>
        </p:spPr>
      </p:pic>
      <p:cxnSp>
        <p:nvCxnSpPr>
          <p:cNvPr id="12" name="Curved Connector 11"/>
          <p:cNvCxnSpPr>
            <a:endCxn id="7" idx="3"/>
          </p:cNvCxnSpPr>
          <p:nvPr/>
        </p:nvCxnSpPr>
        <p:spPr>
          <a:xfrm rot="5400000">
            <a:off x="3919649" y="2776649"/>
            <a:ext cx="2232248" cy="80064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Књижевност Египта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19675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У окриљу египатске цивилизације створена је дуготрајна и разноврсна књижевна традиција.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220486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Почетке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египатске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књижевности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проналазимо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  у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периоду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од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XXV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до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XXIII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века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п.н.е..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3" name="Curved Connector 22"/>
          <p:cNvCxnSpPr/>
          <p:nvPr/>
        </p:nvCxnSpPr>
        <p:spPr>
          <a:xfrm>
            <a:off x="755576" y="1988840"/>
            <a:ext cx="864096" cy="64807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7544" y="314096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Најзначајнија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дела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египатске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књижевности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писана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су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хијероглифима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7" name="Curved Connector 26"/>
          <p:cNvCxnSpPr/>
          <p:nvPr/>
        </p:nvCxnSpPr>
        <p:spPr>
          <a:xfrm rot="5400000">
            <a:off x="7704348" y="2672916"/>
            <a:ext cx="648072" cy="57606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39144" y="429309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Карактеристике и књижевни родови, египатске књижевности, имају различите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особине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544" y="537321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Египат је имао повлашћен карактер писане речи(само је повлашћена мањина знала да чита и пише).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2" name="Curved Connector 41"/>
          <p:cNvCxnSpPr>
            <a:endCxn id="36" idx="3"/>
          </p:cNvCxnSpPr>
          <p:nvPr/>
        </p:nvCxnSpPr>
        <p:spPr>
          <a:xfrm>
            <a:off x="7092280" y="4941168"/>
            <a:ext cx="1152128" cy="847547"/>
          </a:xfrm>
          <a:prstGeom prst="curvedConnector3">
            <a:avLst>
              <a:gd name="adj1" fmla="val 1470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>
            <a:off x="755576" y="4005064"/>
            <a:ext cx="626368" cy="482352"/>
          </a:xfrm>
          <a:prstGeom prst="curvedConnector3">
            <a:avLst>
              <a:gd name="adj1" fmla="val 3262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25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/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Египатска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књижевност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је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имала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религиозни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карактер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свом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почетку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sr-Cyrl-R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980728"/>
            <a:ext cx="6696744" cy="461665"/>
          </a:xfrm>
          <a:prstGeom prst="rect">
            <a:avLst/>
          </a:prstGeom>
          <a:noFill/>
          <a:ln w="28575" cap="sq">
            <a:solidFill>
              <a:schemeClr val="accent5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њено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религи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озном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карактеру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сведоч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е:</a:t>
            </a:r>
          </a:p>
        </p:txBody>
      </p:sp>
      <p:pic>
        <p:nvPicPr>
          <p:cNvPr id="17" name="Picture 16" descr="220px-Unas_Pyramidentexte_de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564904"/>
            <a:ext cx="2232248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283968" y="1628800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Текстови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саркофага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“ (</a:t>
            </a: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</a:rPr>
              <a:t>записи на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камени</a:t>
            </a: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</a:rPr>
              <a:t>м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ковчези</a:t>
            </a: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</a:rPr>
              <a:t>ма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где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су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сахрањивани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мртви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148478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Текстови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пирамида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“ (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записи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зидовима</a:t>
            </a: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</a:rPr>
              <a:t>пирамида и других фараонских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гробница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422108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Књиг</a:t>
            </a:r>
            <a:r>
              <a:rPr lang="sr-Cyrl-RS" sz="2000" i="1" dirty="0" smtClean="0">
                <a:solidFill>
                  <a:schemeClr val="accent1">
                    <a:lumMod val="50000"/>
                  </a:schemeClr>
                </a:solidFill>
              </a:rPr>
              <a:t>е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мртвих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кој</a:t>
            </a: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</a:rPr>
              <a:t>е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су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садржавал</a:t>
            </a: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</a:rPr>
              <a:t>е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описе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путовања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онај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свет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000" dirty="0"/>
          </a:p>
        </p:txBody>
      </p:sp>
      <p:pic>
        <p:nvPicPr>
          <p:cNvPr id="1026" name="Picture 2" descr="C:\Users\Purisa\Downloads\image0 (7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900793" y="1956191"/>
            <a:ext cx="1806912" cy="302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knjiga mrtvi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653136"/>
            <a:ext cx="280831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Curved Connector 28"/>
          <p:cNvCxnSpPr/>
          <p:nvPr/>
        </p:nvCxnSpPr>
        <p:spPr>
          <a:xfrm>
            <a:off x="2915816" y="2276872"/>
            <a:ext cx="1368152" cy="216024"/>
          </a:xfrm>
          <a:prstGeom prst="curvedConnector3">
            <a:avLst>
              <a:gd name="adj1" fmla="val 398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5400000">
            <a:off x="3239852" y="3032956"/>
            <a:ext cx="1368152" cy="11521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1828799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гипатску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књижевност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карактерише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велики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број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обредних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ритуалних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лирских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песама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3728" y="1700808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То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су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биле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најчешће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химне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Сунцу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Нилу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Озирису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Амону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92494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Што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тиче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световног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нерелигиозног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песништва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најистакнутије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место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имала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је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љубавна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лирика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221088"/>
            <a:ext cx="871296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Од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времена Средњег царства срећу се и приче, бајке и басне. Неретко су као јунации ових прича јављају историјске личности или митски јунаци.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 rot="5400000">
            <a:off x="7344308" y="872716"/>
            <a:ext cx="936104" cy="864096"/>
          </a:xfrm>
          <a:prstGeom prst="curvedConnector3">
            <a:avLst>
              <a:gd name="adj1" fmla="val 5116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577</Words>
  <Application>Microsoft Office PowerPoint</Application>
  <PresentationFormat>On-screen Show (4:3)</PresentationFormat>
  <Paragraphs>62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Писменост и књижевност Старог истока</vt:lpstr>
      <vt:lpstr>Садржај:</vt:lpstr>
      <vt:lpstr>Писменост Египта </vt:lpstr>
      <vt:lpstr>Slide 4</vt:lpstr>
      <vt:lpstr>Писменост Месопотамије </vt:lpstr>
      <vt:lpstr>Slide 6</vt:lpstr>
      <vt:lpstr>Књижевност Египта </vt:lpstr>
      <vt:lpstr>Slide 8</vt:lpstr>
      <vt:lpstr>Slide 9</vt:lpstr>
      <vt:lpstr>Књижевност Месопотамије </vt:lpstr>
      <vt:lpstr>Slide 11</vt:lpstr>
      <vt:lpstr> Сумерска књижевност: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Purisa</dc:creator>
  <cp:lastModifiedBy>Purisa</cp:lastModifiedBy>
  <cp:revision>76</cp:revision>
  <dcterms:created xsi:type="dcterms:W3CDTF">2020-04-13T20:16:16Z</dcterms:created>
  <dcterms:modified xsi:type="dcterms:W3CDTF">2020-04-18T19:49:22Z</dcterms:modified>
</cp:coreProperties>
</file>