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18" r:id="rId2"/>
    <p:sldId id="329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</p:sldIdLst>
  <p:sldSz cx="12188825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29" autoAdjust="0"/>
  </p:normalViewPr>
  <p:slideViewPr>
    <p:cSldViewPr showGuides="1">
      <p:cViewPr varScale="1">
        <p:scale>
          <a:sx n="73" d="100"/>
          <a:sy n="73" d="100"/>
        </p:scale>
        <p:origin x="-408" y="-102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2850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AFDC-7658-4951-B0FF-52DFF2A93C0A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D99B-9732-49FC-9C16-B56FEB1B10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0825" y="4898572"/>
            <a:ext cx="5945187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</a:t>
            </a:r>
            <a:r>
              <a:rPr dirty="0"/>
              <a:t>dit Master subtitle style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9499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4/29/2020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6009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4/29/2020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7903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4/29/2020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38254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4/29/2020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  <p:cxnSp>
        <p:nvCxnSpPr>
          <p:cNvPr id="9" name="Straight Connector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61813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4/29/2020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2534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4/29/2020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0841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4/29/2020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2663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4/29/2020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0754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4/29/2020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4498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4917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</a:t>
            </a:r>
            <a:r>
              <a:rPr dirty="0"/>
              <a:t>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3892" y="1600200"/>
            <a:ext cx="6052120" cy="3048000"/>
          </a:xfrm>
        </p:spPr>
        <p:txBody>
          <a:bodyPr>
            <a:normAutofit/>
          </a:bodyPr>
          <a:lstStyle/>
          <a:p>
            <a:r>
              <a:rPr lang="sr-Cyrl-R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Берзе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sr-Cyrl-RS" u="sng" dirty="0" smtClean="0"/>
              <a:t>Предмет: </a:t>
            </a:r>
            <a:r>
              <a:rPr lang="sr-Cyrl-RS" dirty="0" smtClean="0"/>
              <a:t>Финансијско пословање</a:t>
            </a:r>
          </a:p>
          <a:p>
            <a:pPr algn="r"/>
            <a:r>
              <a:rPr lang="sr-Cyrl-RS" u="sng" dirty="0" smtClean="0"/>
              <a:t>Ученик: </a:t>
            </a:r>
            <a:r>
              <a:rPr lang="sr-Cyrl-RS" dirty="0" smtClean="0"/>
              <a:t>Јелена Зимоњић 3е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0115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2494012" y="3660428"/>
            <a:ext cx="3168352" cy="23608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Cyrl-RS" dirty="0"/>
          </a:p>
          <a:p>
            <a:pPr algn="ctr"/>
            <a:endParaRPr lang="sr-Cyrl-RS" dirty="0" smtClean="0"/>
          </a:p>
          <a:p>
            <a:pPr algn="ctr"/>
            <a:endParaRPr lang="sr-Cyrl-RS" dirty="0"/>
          </a:p>
          <a:p>
            <a:pPr algn="ctr"/>
            <a:endParaRPr lang="sr-Cyrl-RS" dirty="0" smtClean="0"/>
          </a:p>
          <a:p>
            <a:pPr algn="ctr"/>
            <a:endParaRPr lang="sr-Cyrl-RS" dirty="0"/>
          </a:p>
          <a:p>
            <a:pPr algn="ctr"/>
            <a:endParaRPr lang="sr-Cyrl-RS" dirty="0" smtClean="0"/>
          </a:p>
          <a:p>
            <a:pPr algn="ctr"/>
            <a:endParaRPr lang="sr-Cyrl-RS" dirty="0"/>
          </a:p>
          <a:p>
            <a:pPr algn="ctr"/>
            <a:r>
              <a:rPr lang="sr-Cyrl-RS" dirty="0" smtClean="0"/>
              <a:t>листинг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Организација Београдске берзе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10036" y="2465970"/>
            <a:ext cx="7157890" cy="3193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Белекс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710036" y="3073400"/>
            <a:ext cx="424847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Регулисано тржоште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131622" y="3065078"/>
            <a:ext cx="2736304" cy="4276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МТП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905453" y="3660428"/>
            <a:ext cx="1188641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МТП котације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8031721" y="4437527"/>
            <a:ext cx="936104" cy="359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акције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7768344" y="5086858"/>
            <a:ext cx="1332657" cy="2921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обвезнице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710036" y="3717032"/>
            <a:ext cx="12241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Прајм листинг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186200" y="3717032"/>
            <a:ext cx="12241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Стандард  листинг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950396" y="3717032"/>
            <a:ext cx="100811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Опен маркет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841964" y="4500798"/>
            <a:ext cx="972108" cy="296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акције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4297041" y="4505796"/>
            <a:ext cx="917846" cy="296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акције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969260" y="4518496"/>
            <a:ext cx="936104" cy="296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акције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2638028" y="5076862"/>
            <a:ext cx="1368152" cy="296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обвезнице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4143288" y="5086858"/>
            <a:ext cx="1404157" cy="286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обвезнице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5734371" y="5076862"/>
            <a:ext cx="1397251" cy="286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обвезнице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1545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Установе повезане са радом БГ берзе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r-Cyrl-RS" b="1" i="1" dirty="0" smtClean="0"/>
              <a:t>Брокерске куће- </a:t>
            </a:r>
            <a:r>
              <a:rPr lang="sr-Cyrl-RS" dirty="0" smtClean="0"/>
              <a:t>чланови БГ берзе, обављају послове посредовањ, куповине и продаје ХоВ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b="1" i="1" dirty="0" smtClean="0"/>
              <a:t>Централни регистар- </a:t>
            </a:r>
            <a:r>
              <a:rPr lang="sr-Cyrl-RS" dirty="0" smtClean="0"/>
              <a:t>независна институција чије пословање обухвата регистрацију различитих врста ХоВи многе друге функције(</a:t>
            </a:r>
            <a:r>
              <a:rPr lang="sr-Cyrl-RS" sz="2000" dirty="0" smtClean="0"/>
              <a:t>отварање новчаних рачуна, преношење ХоВ са рачуна на</a:t>
            </a:r>
            <a:r>
              <a:rPr lang="sr-Cyrl-RS" dirty="0" smtClean="0"/>
              <a:t> </a:t>
            </a:r>
            <a:r>
              <a:rPr lang="sr-Cyrl-RS" sz="2000" dirty="0" smtClean="0"/>
              <a:t>рачуни и др.)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b="1" i="1" dirty="0" smtClean="0"/>
              <a:t>Комисија за ХоВ- </a:t>
            </a:r>
            <a:r>
              <a:rPr lang="sr-Cyrl-RS" dirty="0" smtClean="0"/>
              <a:t>независна, самостална организација, одговорна за законито функционисање тржишта ХоВ, са циљем обезбеђивања инвеститора и правочности, ефикасности и транспарентности тржишта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7046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Методе трговања на БГ берзи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r-Cyrl-RS" dirty="0" smtClean="0"/>
              <a:t>Метод преовлађујуће </a:t>
            </a:r>
            <a:r>
              <a:rPr lang="sr-Cyrl-RS" dirty="0" smtClean="0"/>
              <a:t>цене</a:t>
            </a:r>
          </a:p>
          <a:p>
            <a:pPr>
              <a:buFont typeface="Wingdings" panose="05000000000000000000" pitchFamily="2" charset="2"/>
              <a:buChar char="Ø"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r-Cyrl-RS" dirty="0" smtClean="0"/>
              <a:t>Метод континуираног трговања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4452" y="2276872"/>
            <a:ext cx="5734372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93368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Индекси на БГ берзи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81201"/>
            <a:ext cx="9829799" cy="2383904"/>
          </a:xfrm>
        </p:spPr>
        <p:txBody>
          <a:bodyPr/>
          <a:lstStyle/>
          <a:p>
            <a:r>
              <a:rPr lang="sr-Cyrl-RS" dirty="0" smtClean="0"/>
              <a:t>Водећи индекс,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BELEX15</a:t>
            </a:r>
            <a:r>
              <a:rPr lang="sr-Cyrl-RS" dirty="0" smtClean="0"/>
              <a:t>, мери промене цена акција 15 најликвиднијих српских предузећа, којима се тргује методом континуираног трговања</a:t>
            </a:r>
          </a:p>
          <a:p>
            <a:r>
              <a:rPr lang="sr-Cyrl-RS" dirty="0" smtClean="0"/>
              <a:t>Општи индекс акција,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BELEX</a:t>
            </a:r>
            <a:r>
              <a:rPr lang="en-US" i="1" dirty="0" err="1" smtClean="0">
                <a:solidFill>
                  <a:srgbClr val="C00000"/>
                </a:solidFill>
              </a:rPr>
              <a:t>line</a:t>
            </a:r>
            <a:r>
              <a:rPr lang="sr-Cyrl-RS" dirty="0" smtClean="0"/>
              <a:t>, описује укупна тржишна кретања на БГ берзи, укључујући насимице 100 изабраних предузећа чије се акције котирају на БГ берзи</a:t>
            </a:r>
            <a:endParaRPr lang="en-US" dirty="0" smtClean="0"/>
          </a:p>
        </p:txBody>
      </p:sp>
      <p:sp>
        <p:nvSpPr>
          <p:cNvPr id="5" name="Oval 4"/>
          <p:cNvSpPr/>
          <p:nvPr/>
        </p:nvSpPr>
        <p:spPr>
          <a:xfrm>
            <a:off x="1341884" y="5229200"/>
            <a:ext cx="360040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rgbClr val="C00000"/>
                </a:solidFill>
              </a:rPr>
              <a:t>*Берзански индекс- показатељ кретања вредности акција на берзи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2523" y="3933056"/>
            <a:ext cx="5086301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98476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Берза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Физички и пословно организован </a:t>
            </a:r>
            <a:r>
              <a:rPr lang="sr-Cyrl-RS" dirty="0" smtClean="0"/>
              <a:t>простор, </a:t>
            </a:r>
            <a:r>
              <a:rPr lang="sr-Cyrl-RS" dirty="0" smtClean="0"/>
              <a:t>на којем се, према строго утврђеним правилима, тргује берзанским </a:t>
            </a:r>
            <a:r>
              <a:rPr lang="sr-Cyrl-RS" dirty="0" smtClean="0"/>
              <a:t>производима</a:t>
            </a:r>
            <a:endParaRPr lang="sr-Cyrl-RS" dirty="0" smtClean="0"/>
          </a:p>
          <a:p>
            <a:r>
              <a:rPr lang="sr-Cyrl-RS" dirty="0" smtClean="0"/>
              <a:t>Берзанским производима се тргује у </a:t>
            </a:r>
            <a:r>
              <a:rPr lang="sr-Cyrl-RS" dirty="0" smtClean="0"/>
              <a:t>лотовима</a:t>
            </a:r>
            <a:endParaRPr lang="sr-Cyrl-RS" dirty="0" smtClean="0"/>
          </a:p>
          <a:p>
            <a:r>
              <a:rPr lang="sr-Cyrl-RS" dirty="0" smtClean="0"/>
              <a:t>Лот- стандардна, минимизирана количина берзанских </a:t>
            </a:r>
            <a:r>
              <a:rPr lang="sr-Cyrl-RS" dirty="0" smtClean="0"/>
              <a:t>производа</a:t>
            </a:r>
            <a:endParaRPr lang="sr-Cyrl-RS" dirty="0" smtClean="0"/>
          </a:p>
          <a:p>
            <a:r>
              <a:rPr lang="sr-Cyrl-RS" dirty="0" smtClean="0"/>
              <a:t>Листинг- укључивање берзанског производа у трговину на берзи, на основу испуњености прописаних </a:t>
            </a:r>
            <a:r>
              <a:rPr lang="sr-Cyrl-RS" dirty="0" smtClean="0"/>
              <a:t>критеријума</a:t>
            </a:r>
            <a:endParaRPr lang="sr-Cyrl-RS" dirty="0" smtClean="0"/>
          </a:p>
          <a:p>
            <a:r>
              <a:rPr lang="sr-Cyrl-RS" dirty="0" smtClean="0"/>
              <a:t>Тргује се робом као што је жито, пшеница, обојени метали, племенити метали и др.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2644" y="0"/>
            <a:ext cx="3169568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17604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Врсте берзи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37624" y="2060848"/>
            <a:ext cx="1507387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Према предмету трговине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460221" y="2060848"/>
            <a:ext cx="1445755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Према начину настанка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122608" y="2060848"/>
            <a:ext cx="161987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Према имовинско правним обележјима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959115" y="2060848"/>
            <a:ext cx="1799593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Према разноврсности предмета трговине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939639" y="2060848"/>
            <a:ext cx="2087625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Према организационом облику</a:t>
            </a:r>
            <a:endParaRPr lang="en-US" dirty="0"/>
          </a:p>
        </p:txBody>
      </p:sp>
      <p:cxnSp>
        <p:nvCxnSpPr>
          <p:cNvPr id="19" name="Elbow Connector 18"/>
          <p:cNvCxnSpPr/>
          <p:nvPr/>
        </p:nvCxnSpPr>
        <p:spPr>
          <a:xfrm rot="16200000" flipH="1">
            <a:off x="1881944" y="3753036"/>
            <a:ext cx="1008112" cy="3600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rot="16200000" flipH="1">
            <a:off x="3682144" y="3681028"/>
            <a:ext cx="936104" cy="43204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16200000" flipH="1">
            <a:off x="5338328" y="3681028"/>
            <a:ext cx="936104" cy="43204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16200000" flipH="1">
            <a:off x="7282543" y="3681027"/>
            <a:ext cx="936108" cy="43204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16200000" flipH="1">
            <a:off x="9550796" y="3717032"/>
            <a:ext cx="864096" cy="43204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413893" y="4653136"/>
            <a:ext cx="1934882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Робне резерве</a:t>
            </a:r>
          </a:p>
          <a:p>
            <a:pPr algn="ctr"/>
            <a:r>
              <a:rPr lang="sr-Cyrl-RS" dirty="0" smtClean="0"/>
              <a:t>Финансијске берзе</a:t>
            </a:r>
          </a:p>
          <a:p>
            <a:pPr algn="ctr"/>
            <a:r>
              <a:rPr lang="sr-Cyrl-RS" dirty="0" smtClean="0"/>
              <a:t>Берзе услуга </a:t>
            </a:r>
          </a:p>
          <a:p>
            <a:pPr algn="ctr"/>
            <a:r>
              <a:rPr lang="sr-Cyrl-RS" dirty="0" smtClean="0"/>
              <a:t>Мешовите берзе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3574132" y="4653136"/>
            <a:ext cx="1800200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Спонтане берзе</a:t>
            </a:r>
          </a:p>
          <a:p>
            <a:pPr algn="ctr"/>
            <a:r>
              <a:rPr lang="sr-Cyrl-RS" dirty="0" smtClean="0"/>
              <a:t>Берзе настале на бази законске одлуке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5599690" y="4653136"/>
            <a:ext cx="1862874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Јавне берзе</a:t>
            </a:r>
          </a:p>
          <a:p>
            <a:pPr algn="ctr"/>
            <a:r>
              <a:rPr lang="sr-Cyrl-RS" dirty="0" smtClean="0"/>
              <a:t>Приватне берзе</a:t>
            </a:r>
          </a:p>
          <a:p>
            <a:pPr algn="ctr"/>
            <a:r>
              <a:rPr lang="sr-Cyrl-RS" dirty="0" smtClean="0"/>
              <a:t>Мешовите берзе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7687922" y="4653136"/>
            <a:ext cx="1934882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Специјализоване берзе</a:t>
            </a:r>
          </a:p>
          <a:p>
            <a:pPr algn="ctr"/>
            <a:r>
              <a:rPr lang="sr-Cyrl-RS" dirty="0" smtClean="0"/>
              <a:t>Универзалне берзе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9848162" y="4653136"/>
            <a:ext cx="2006890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Англосаксонске</a:t>
            </a:r>
          </a:p>
          <a:p>
            <a:pPr algn="ctr"/>
            <a:r>
              <a:rPr lang="sr-Cyrl-RS" dirty="0" smtClean="0"/>
              <a:t>Континенталне</a:t>
            </a:r>
          </a:p>
          <a:p>
            <a:pPr algn="ctr"/>
            <a:r>
              <a:rPr lang="sr-Cyrl-RS" dirty="0" smtClean="0"/>
              <a:t>Мешовите берзе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3902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2605" y="4437112"/>
            <a:ext cx="4366220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Функције берзе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168" y="1844824"/>
            <a:ext cx="9864043" cy="3028928"/>
          </a:xfrm>
        </p:spPr>
        <p:txBody>
          <a:bodyPr>
            <a:normAutofit/>
          </a:bodyPr>
          <a:lstStyle/>
          <a:p>
            <a:r>
              <a:rPr lang="sr-Cyrl-RS" dirty="0" smtClean="0"/>
              <a:t> Обезбеђивање континуираног тржишта ХоВ</a:t>
            </a:r>
          </a:p>
          <a:p>
            <a:r>
              <a:rPr lang="sr-Cyrl-RS" dirty="0" smtClean="0"/>
              <a:t>Обезбеђивање гаранције за квалитет предмета трговања</a:t>
            </a:r>
          </a:p>
          <a:p>
            <a:r>
              <a:rPr lang="sr-Cyrl-RS" dirty="0" smtClean="0"/>
              <a:t>Организовање трговања</a:t>
            </a:r>
          </a:p>
          <a:p>
            <a:r>
              <a:rPr lang="sr-Cyrl-RS" dirty="0" smtClean="0"/>
              <a:t>Утврђивање и објављивање цене ХоВ</a:t>
            </a:r>
          </a:p>
          <a:p>
            <a:r>
              <a:rPr lang="sr-Cyrl-RS" dirty="0" smtClean="0"/>
              <a:t>Информисање јавности, надлежних институција исамих чланова о активностима које се </a:t>
            </a:r>
            <a:r>
              <a:rPr lang="sr-Cyrl-RS" dirty="0" smtClean="0"/>
              <a:t>одвијају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7595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Берзански послови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sr-Cyrl-RS" dirty="0" smtClean="0"/>
          </a:p>
          <a:p>
            <a:r>
              <a:rPr lang="sr-Cyrl-RS" dirty="0" smtClean="0"/>
              <a:t>Уговарају се на берзанским састанцима</a:t>
            </a:r>
          </a:p>
          <a:p>
            <a:r>
              <a:rPr lang="sr-Cyrl-RS" dirty="0" smtClean="0"/>
              <a:t>Представљају уговоре које закључују овлашћена лица о продаји и куповини берзанских производа</a:t>
            </a:r>
          </a:p>
          <a:p>
            <a:endParaRPr lang="sr-Cyrl-RS" dirty="0" smtClean="0"/>
          </a:p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40764181"/>
              </p:ext>
            </p:extLst>
          </p:nvPr>
        </p:nvGraphicFramePr>
        <p:xfrm>
          <a:off x="6551613" y="1984374"/>
          <a:ext cx="4800600" cy="115659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23119"/>
                <a:gridCol w="2377481"/>
              </a:tblGrid>
              <a:tr h="497552">
                <a:tc gridSpan="2">
                  <a:txBody>
                    <a:bodyPr/>
                    <a:lstStyle/>
                    <a:p>
                      <a:pPr lvl="2"/>
                      <a:r>
                        <a:rPr lang="sr-Cyrl-RS" dirty="0" smtClean="0"/>
                        <a:t>Врсте</a:t>
                      </a:r>
                      <a:r>
                        <a:rPr lang="sr-Cyrl-RS" baseline="0" dirty="0" smtClean="0"/>
                        <a:t> берзанских послова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2"/>
                      <a:endParaRPr lang="en-US" dirty="0"/>
                    </a:p>
                  </a:txBody>
                  <a:tcPr/>
                </a:tc>
              </a:tr>
              <a:tr h="65904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Cyrl-RS" dirty="0" smtClean="0"/>
                        <a:t>Стварни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Cyrl-RS" dirty="0" smtClean="0"/>
                        <a:t>Шпекулативни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Cyrl-RS" dirty="0" smtClean="0"/>
                        <a:t>Промптни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Cyrl-RS" dirty="0" smtClean="0"/>
                        <a:t>Термински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37301536"/>
              </p:ext>
            </p:extLst>
          </p:nvPr>
        </p:nvGraphicFramePr>
        <p:xfrm>
          <a:off x="6551611" y="3717032"/>
          <a:ext cx="4800600" cy="140723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00300"/>
                <a:gridCol w="2400300"/>
              </a:tblGrid>
              <a:tr h="492831">
                <a:tc gridSpan="2">
                  <a:txBody>
                    <a:bodyPr/>
                    <a:lstStyle/>
                    <a:p>
                      <a:r>
                        <a:rPr lang="sr-Cyrl-RS" dirty="0" smtClean="0"/>
                        <a:t>Врсте терминских берзанских послова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8728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Cyrl-RS" dirty="0" smtClean="0"/>
                        <a:t>Хеџинг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Cyrl-RS" dirty="0" smtClean="0"/>
                        <a:t>Шпекулативни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Cyrl-RS" dirty="0" smtClean="0"/>
                        <a:t>Форвард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Cyrl-RS" dirty="0" smtClean="0"/>
                        <a:t>Финансијки</a:t>
                      </a:r>
                      <a:r>
                        <a:rPr lang="sr-Cyrl-RS" baseline="0" dirty="0" smtClean="0"/>
                        <a:t> деривати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98328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ерзанских посредници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sr-Cyrl-RS" sz="2800" dirty="0" smtClean="0"/>
              <a:t>рокери</a:t>
            </a:r>
            <a:r>
              <a:rPr lang="sr-Cyrl-RS" dirty="0" smtClean="0"/>
              <a:t>- </a:t>
            </a:r>
            <a:r>
              <a:rPr lang="sr-Cyrl-RS" dirty="0" smtClean="0"/>
              <a:t>тргују</a:t>
            </a:r>
            <a:r>
              <a:rPr lang="sr-Cyrl-RS" dirty="0" smtClean="0"/>
              <a:t> </a:t>
            </a:r>
            <a:r>
              <a:rPr lang="sr-Cyrl-RS" dirty="0" smtClean="0"/>
              <a:t>у туђе име и за туђ рачун</a:t>
            </a:r>
          </a:p>
          <a:p>
            <a:r>
              <a:rPr lang="sr-Cyrl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sr-Cyrl-RS" sz="2800" dirty="0" smtClean="0"/>
              <a:t>илери</a:t>
            </a:r>
            <a:r>
              <a:rPr lang="sr-Cyrl-RS" dirty="0" smtClean="0"/>
              <a:t>- </a:t>
            </a:r>
            <a:r>
              <a:rPr lang="sr-Cyrl-RS" dirty="0" smtClean="0"/>
              <a:t>тргују</a:t>
            </a:r>
            <a:r>
              <a:rPr lang="sr-Cyrl-RS" dirty="0" smtClean="0"/>
              <a:t> </a:t>
            </a:r>
            <a:r>
              <a:rPr lang="sr-Cyrl-RS" dirty="0" smtClean="0"/>
              <a:t>у своје име и за свој рачун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6300" y="2996953"/>
            <a:ext cx="7102525" cy="3849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44006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Системи</a:t>
            </a:r>
            <a:r>
              <a:rPr lang="sr-Cyrl-RS" dirty="0" smtClean="0"/>
              <a:t> </a:t>
            </a:r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берзанског пословања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9829798" cy="3425825"/>
          </a:xfrm>
        </p:spPr>
        <p:txBody>
          <a:bodyPr/>
          <a:lstStyle/>
          <a:p>
            <a:r>
              <a:rPr lang="sr-Cyrl-RS" dirty="0" smtClean="0">
                <a:solidFill>
                  <a:srgbClr val="C00000"/>
                </a:solidFill>
              </a:rPr>
              <a:t>Англосаксонски</a:t>
            </a:r>
            <a:r>
              <a:rPr lang="sr-Cyrl-RS" dirty="0" smtClean="0"/>
              <a:t>- чланови берзе и берзански посредници (дилери, брокери, комисионари)</a:t>
            </a:r>
          </a:p>
          <a:p>
            <a:r>
              <a:rPr lang="sr-Cyrl-RS" dirty="0" smtClean="0">
                <a:solidFill>
                  <a:srgbClr val="C00000"/>
                </a:solidFill>
              </a:rPr>
              <a:t>Германски</a:t>
            </a:r>
            <a:r>
              <a:rPr lang="sr-Cyrl-RS" dirty="0" smtClean="0"/>
              <a:t>- чланови берзе и берзански посредници различита </a:t>
            </a:r>
            <a:r>
              <a:rPr lang="sr-Cyrl-RS" dirty="0" smtClean="0"/>
              <a:t>лица (само </a:t>
            </a:r>
            <a:r>
              <a:rPr lang="sr-Cyrl-RS" dirty="0" smtClean="0"/>
              <a:t>појединци закључују послове)</a:t>
            </a:r>
          </a:p>
          <a:p>
            <a:r>
              <a:rPr lang="sr-Cyrl-RS" dirty="0" smtClean="0">
                <a:solidFill>
                  <a:srgbClr val="C00000"/>
                </a:solidFill>
              </a:rPr>
              <a:t>Романски</a:t>
            </a:r>
            <a:r>
              <a:rPr lang="sr-Cyrl-RS" dirty="0" smtClean="0"/>
              <a:t>- постоје само појединци који посредују у закључивању послова и не могу да обављају послове за свој рачун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7187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2413" y="1916832"/>
            <a:ext cx="9829799" cy="4608512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sr-Cyrl-RS" dirty="0" smtClean="0"/>
              <a:t> </a:t>
            </a:r>
            <a:r>
              <a:rPr lang="sr-Cyrl-RS" dirty="0" smtClean="0"/>
              <a:t>Н</a:t>
            </a:r>
            <a:r>
              <a:rPr lang="sr-Cyrl-RS" dirty="0" smtClean="0"/>
              <a:t>ајпознатије </a:t>
            </a:r>
            <a:r>
              <a:rPr lang="sr-Cyrl-RS" dirty="0" smtClean="0"/>
              <a:t>и највеће берзе у свету, према тржишној </a:t>
            </a:r>
            <a:r>
              <a:rPr lang="sr-Cyrl-RS" dirty="0" smtClean="0"/>
              <a:t>капитализацији:</a:t>
            </a:r>
            <a:endParaRPr lang="sr-Cyrl-RS" dirty="0" smtClean="0"/>
          </a:p>
          <a:p>
            <a:r>
              <a:rPr lang="sr-Cyrl-RS" dirty="0" smtClean="0"/>
              <a:t>Њујоршка берза</a:t>
            </a:r>
            <a:endParaRPr lang="sr-Cyrl-RS" dirty="0" smtClean="0"/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Токијска берза</a:t>
            </a:r>
            <a:endParaRPr lang="sr-Cyrl-R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Лондонска берза</a:t>
            </a:r>
            <a:endParaRPr lang="sr-Cyrl-R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2684" y="2386865"/>
            <a:ext cx="2809528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22546" y="3317320"/>
            <a:ext cx="2095500" cy="2030747"/>
          </a:xfrm>
          <a:prstGeom prst="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56823" y="4941168"/>
            <a:ext cx="2381250" cy="1790700"/>
          </a:xfrm>
          <a:prstGeom prst="rect">
            <a:avLst/>
          </a:prstGeom>
        </p:spPr>
      </p:pic>
      <p:cxnSp>
        <p:nvCxnSpPr>
          <p:cNvPr id="12" name="Elbow Connector 11"/>
          <p:cNvCxnSpPr/>
          <p:nvPr/>
        </p:nvCxnSpPr>
        <p:spPr>
          <a:xfrm flipV="1">
            <a:off x="3502124" y="3899418"/>
            <a:ext cx="1800200" cy="40293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flipV="1">
            <a:off x="3862164" y="2852936"/>
            <a:ext cx="3960440" cy="33402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>
            <a:off x="3860576" y="5496477"/>
            <a:ext cx="3523940" cy="68008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2866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Београдска берза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81201"/>
            <a:ext cx="9829799" cy="2887960"/>
          </a:xfrm>
        </p:spPr>
        <p:txBody>
          <a:bodyPr/>
          <a:lstStyle/>
          <a:p>
            <a:r>
              <a:rPr lang="sr-Cyrl-RS" dirty="0" smtClean="0"/>
              <a:t>Прва берза у нашој земљи основана крајем 19 века у Београду</a:t>
            </a:r>
          </a:p>
          <a:p>
            <a:r>
              <a:rPr lang="sr-Cyrl-RS" dirty="0" smtClean="0"/>
              <a:t>1895. године креће са радом</a:t>
            </a:r>
          </a:p>
          <a:p>
            <a:r>
              <a:rPr lang="sr-Cyrl-RS" dirty="0" smtClean="0"/>
              <a:t>Циљ основања је био да се унапреди и олакша промет разноврсне робе</a:t>
            </a:r>
          </a:p>
          <a:p>
            <a:r>
              <a:rPr lang="sr-Cyrl-RS" dirty="0" smtClean="0"/>
              <a:t>Данас је та берза акционарско друштво, чија је делатност уређена Законом о тржишту капитала</a:t>
            </a:r>
          </a:p>
          <a:p>
            <a:endParaRPr lang="sr-Cyrl-R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2684" y="4437112"/>
            <a:ext cx="3646141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16253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Currency Symbols 16x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urrency symbols presentation (widescreen).potx" id="{0BEEB329-2C4D-4D02-9858-CA91ACE92AB1}" vid="{944DA297-E844-470D-A85C-00068074ACC2}"/>
    </a:ext>
  </a:extLst>
</a:theme>
</file>

<file path=ppt/theme/theme2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Currency symbols presentation (widescreen)</Template>
  <TotalTime>181</TotalTime>
  <Words>488</Words>
  <Application>Microsoft Office PowerPoint</Application>
  <PresentationFormat>Custom</PresentationFormat>
  <Paragraphs>104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Currency Symbols 16x9</vt:lpstr>
      <vt:lpstr>Берзе</vt:lpstr>
      <vt:lpstr>Берза</vt:lpstr>
      <vt:lpstr>Врсте берзи</vt:lpstr>
      <vt:lpstr>Функције берзе </vt:lpstr>
      <vt:lpstr>Берзански послови</vt:lpstr>
      <vt:lpstr>Берзанских посредници</vt:lpstr>
      <vt:lpstr>Системи берзанског пословања</vt:lpstr>
      <vt:lpstr>Slide 8</vt:lpstr>
      <vt:lpstr>Београдска берза</vt:lpstr>
      <vt:lpstr>Организација Београдске берзе</vt:lpstr>
      <vt:lpstr>Установе повезане са радом БГ берзе</vt:lpstr>
      <vt:lpstr>Методе трговања на БГ берзи</vt:lpstr>
      <vt:lpstr>Индекси на БГ берзи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Берзе</dc:title>
  <dc:creator>Beograd</dc:creator>
  <cp:lastModifiedBy>Milena</cp:lastModifiedBy>
  <cp:revision>23</cp:revision>
  <dcterms:created xsi:type="dcterms:W3CDTF">2020-04-22T22:29:11Z</dcterms:created>
  <dcterms:modified xsi:type="dcterms:W3CDTF">2020-04-29T15:58:05Z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