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5" r:id="rId4"/>
    <p:sldId id="261" r:id="rId5"/>
    <p:sldId id="259" r:id="rId6"/>
    <p:sldId id="257" r:id="rId7"/>
    <p:sldId id="262" r:id="rId8"/>
    <p:sldId id="263" r:id="rId9"/>
    <p:sldId id="264" r:id="rId10"/>
    <p:sldId id="270" r:id="rId11"/>
    <p:sldId id="267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1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1E3B5-F4CD-4AFC-B5E2-53BBBA0B058B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1CD79-0137-41FE-8EBA-94C01B87B8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CD79-0137-41FE-8EBA-94C01B87B8F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FD5A-8B4A-4981-9237-D7C913E63DCD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BDF5-BE16-41C7-81F0-046FE5374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FD5A-8B4A-4981-9237-D7C913E63DCD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BDF5-BE16-41C7-81F0-046FE5374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FD5A-8B4A-4981-9237-D7C913E63DCD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BDF5-BE16-41C7-81F0-046FE5374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FD5A-8B4A-4981-9237-D7C913E63DCD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BDF5-BE16-41C7-81F0-046FE5374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FD5A-8B4A-4981-9237-D7C913E63DCD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BDF5-BE16-41C7-81F0-046FE5374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FD5A-8B4A-4981-9237-D7C913E63DCD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BDF5-BE16-41C7-81F0-046FE5374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FD5A-8B4A-4981-9237-D7C913E63DCD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BDF5-BE16-41C7-81F0-046FE5374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FD5A-8B4A-4981-9237-D7C913E63DCD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BDF5-BE16-41C7-81F0-046FE5374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FD5A-8B4A-4981-9237-D7C913E63DCD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BDF5-BE16-41C7-81F0-046FE5374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FD5A-8B4A-4981-9237-D7C913E63DCD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BDF5-BE16-41C7-81F0-046FE5374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FD5A-8B4A-4981-9237-D7C913E63DCD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0BDF5-BE16-41C7-81F0-046FE5374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5000"/>
            <a:lum/>
          </a:blip>
          <a:srcRect/>
          <a:stretch>
            <a:fillRect l="-1000" t="-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6FD5A-8B4A-4981-9237-D7C913E63DCD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0BDF5-BE16-41C7-81F0-046FE5374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c9XOxUcvLY" TargetMode="External"/><Relationship Id="rId2" Type="http://schemas.openxmlformats.org/officeDocument/2006/relationships/hyperlink" Target="&#1053;&#1072;&#1091;&#1095;&#1085;&#1086;%20&#1090;&#1091;&#1084;&#1095;&#1077;&#1114;&#1077;%20&#1084;&#1080;&#1090;&#1072;%20&#1086;%20&#1057;&#1080;&#1079;&#1080;&#1092;&#1091;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0" y="6096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Јана Домановић </a:t>
            </a:r>
            <a:r>
              <a:rPr lang="sr-Latn-RS" b="1" dirty="0" smtClean="0"/>
              <a:t>I</a:t>
            </a:r>
            <a:r>
              <a:rPr lang="sr-Cyrl-RS" b="1" dirty="0" smtClean="0"/>
              <a:t>г</a:t>
            </a:r>
            <a:endParaRPr lang="en-US" b="1" dirty="0"/>
          </a:p>
        </p:txBody>
      </p:sp>
      <p:pic>
        <p:nvPicPr>
          <p:cNvPr id="19" name="Picture 2" descr="Greek border ornaments Royalty Free Vector Image"/>
          <p:cNvPicPr>
            <a:picLocks noChangeAspect="1" noChangeArrowheads="1"/>
          </p:cNvPicPr>
          <p:nvPr/>
        </p:nvPicPr>
        <p:blipFill>
          <a:blip r:embed="rId2" cstate="print"/>
          <a:srcRect l="5882" t="26712" r="27941" b="64852"/>
          <a:stretch>
            <a:fillRect/>
          </a:stretch>
        </p:blipFill>
        <p:spPr bwMode="auto">
          <a:xfrm>
            <a:off x="0" y="0"/>
            <a:ext cx="2895600" cy="340659"/>
          </a:xfrm>
          <a:prstGeom prst="rect">
            <a:avLst/>
          </a:prstGeom>
          <a:noFill/>
        </p:spPr>
      </p:pic>
      <p:pic>
        <p:nvPicPr>
          <p:cNvPr id="27" name="Picture 2" descr="Greek border ornaments Royalty Free Vector Image"/>
          <p:cNvPicPr>
            <a:picLocks noChangeAspect="1" noChangeArrowheads="1"/>
          </p:cNvPicPr>
          <p:nvPr/>
        </p:nvPicPr>
        <p:blipFill>
          <a:blip r:embed="rId2" cstate="print"/>
          <a:srcRect l="5882" t="26712" r="27941" b="64852"/>
          <a:stretch>
            <a:fillRect/>
          </a:stretch>
        </p:blipFill>
        <p:spPr bwMode="auto">
          <a:xfrm>
            <a:off x="2819400" y="0"/>
            <a:ext cx="2895600" cy="340659"/>
          </a:xfrm>
          <a:prstGeom prst="rect">
            <a:avLst/>
          </a:prstGeom>
          <a:noFill/>
        </p:spPr>
      </p:pic>
      <p:pic>
        <p:nvPicPr>
          <p:cNvPr id="28" name="Picture 2" descr="Greek border ornaments Royalty Free Vector Image"/>
          <p:cNvPicPr>
            <a:picLocks noChangeAspect="1" noChangeArrowheads="1"/>
          </p:cNvPicPr>
          <p:nvPr/>
        </p:nvPicPr>
        <p:blipFill>
          <a:blip r:embed="rId2" cstate="print"/>
          <a:srcRect l="5882" t="26712" r="27941" b="64852"/>
          <a:stretch>
            <a:fillRect/>
          </a:stretch>
        </p:blipFill>
        <p:spPr bwMode="auto">
          <a:xfrm>
            <a:off x="5638800" y="0"/>
            <a:ext cx="2895600" cy="340659"/>
          </a:xfrm>
          <a:prstGeom prst="rect">
            <a:avLst/>
          </a:prstGeom>
          <a:noFill/>
        </p:spPr>
      </p:pic>
      <p:pic>
        <p:nvPicPr>
          <p:cNvPr id="29" name="Picture 2" descr="Greek border ornaments Royalty Free Vector Image"/>
          <p:cNvPicPr>
            <a:picLocks noChangeAspect="1" noChangeArrowheads="1"/>
          </p:cNvPicPr>
          <p:nvPr/>
        </p:nvPicPr>
        <p:blipFill>
          <a:blip r:embed="rId2" cstate="print"/>
          <a:srcRect l="5882" t="26712" r="27941" b="64852"/>
          <a:stretch>
            <a:fillRect/>
          </a:stretch>
        </p:blipFill>
        <p:spPr bwMode="auto">
          <a:xfrm>
            <a:off x="8153400" y="0"/>
            <a:ext cx="2895600" cy="340659"/>
          </a:xfrm>
          <a:prstGeom prst="rect">
            <a:avLst/>
          </a:prstGeom>
          <a:noFill/>
        </p:spPr>
      </p:pic>
      <p:pic>
        <p:nvPicPr>
          <p:cNvPr id="30" name="Picture 2" descr="Greek border ornaments Royalty Free Vector Image"/>
          <p:cNvPicPr>
            <a:picLocks noChangeAspect="1" noChangeArrowheads="1"/>
          </p:cNvPicPr>
          <p:nvPr/>
        </p:nvPicPr>
        <p:blipFill>
          <a:blip r:embed="rId2" cstate="print"/>
          <a:srcRect l="5882" t="26712" r="27941" b="64852"/>
          <a:stretch>
            <a:fillRect/>
          </a:stretch>
        </p:blipFill>
        <p:spPr bwMode="auto">
          <a:xfrm>
            <a:off x="0" y="6517341"/>
            <a:ext cx="2895600" cy="340659"/>
          </a:xfrm>
          <a:prstGeom prst="rect">
            <a:avLst/>
          </a:prstGeom>
          <a:noFill/>
        </p:spPr>
      </p:pic>
      <p:pic>
        <p:nvPicPr>
          <p:cNvPr id="31" name="Picture 2" descr="Greek border ornaments Royalty Free Vector Image"/>
          <p:cNvPicPr>
            <a:picLocks noChangeAspect="1" noChangeArrowheads="1"/>
          </p:cNvPicPr>
          <p:nvPr/>
        </p:nvPicPr>
        <p:blipFill>
          <a:blip r:embed="rId2" cstate="print"/>
          <a:srcRect l="5882" t="26712" r="27941" b="64852"/>
          <a:stretch>
            <a:fillRect/>
          </a:stretch>
        </p:blipFill>
        <p:spPr bwMode="auto">
          <a:xfrm>
            <a:off x="2819400" y="6517341"/>
            <a:ext cx="2895600" cy="340659"/>
          </a:xfrm>
          <a:prstGeom prst="rect">
            <a:avLst/>
          </a:prstGeom>
          <a:noFill/>
        </p:spPr>
      </p:pic>
      <p:pic>
        <p:nvPicPr>
          <p:cNvPr id="32" name="Picture 2" descr="Greek border ornaments Royalty Free Vector Image"/>
          <p:cNvPicPr>
            <a:picLocks noChangeAspect="1" noChangeArrowheads="1"/>
          </p:cNvPicPr>
          <p:nvPr/>
        </p:nvPicPr>
        <p:blipFill>
          <a:blip r:embed="rId2" cstate="print"/>
          <a:srcRect l="5882" t="26712" r="27941" b="64852"/>
          <a:stretch>
            <a:fillRect/>
          </a:stretch>
        </p:blipFill>
        <p:spPr bwMode="auto">
          <a:xfrm>
            <a:off x="5638800" y="6517341"/>
            <a:ext cx="2895600" cy="340659"/>
          </a:xfrm>
          <a:prstGeom prst="rect">
            <a:avLst/>
          </a:prstGeom>
          <a:noFill/>
        </p:spPr>
      </p:pic>
      <p:pic>
        <p:nvPicPr>
          <p:cNvPr id="33" name="Picture 2" descr="Greek border ornaments Royalty Free Vector Image"/>
          <p:cNvPicPr>
            <a:picLocks noChangeAspect="1" noChangeArrowheads="1"/>
          </p:cNvPicPr>
          <p:nvPr/>
        </p:nvPicPr>
        <p:blipFill>
          <a:blip r:embed="rId2" cstate="print"/>
          <a:srcRect l="5882" t="26712" r="27941" b="64852"/>
          <a:stretch>
            <a:fillRect/>
          </a:stretch>
        </p:blipFill>
        <p:spPr bwMode="auto">
          <a:xfrm>
            <a:off x="8229600" y="6517341"/>
            <a:ext cx="2895600" cy="340659"/>
          </a:xfrm>
          <a:prstGeom prst="rect">
            <a:avLst/>
          </a:prstGeom>
          <a:noFill/>
        </p:spPr>
      </p:pic>
      <p:pic>
        <p:nvPicPr>
          <p:cNvPr id="7174" name="Picture 6" descr="In Greek mythology Sisyphus was the king of Ephyra. He was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0"/>
            <a:ext cx="3290895" cy="540067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2590800"/>
            <a:ext cx="7772400" cy="1470025"/>
          </a:xfrm>
        </p:spPr>
        <p:txBody>
          <a:bodyPr/>
          <a:lstStyle/>
          <a:p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Batang" pitchFamily="18" charset="-127"/>
              </a:rPr>
              <a:t>МИТ О СИЗИФУ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ea typeface="Batang" pitchFamily="18" charset="-127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Cyrl-RS" sz="2400" dirty="0" smtClean="0"/>
              <a:t>Сизифов посао </a:t>
            </a:r>
            <a:r>
              <a:rPr lang="sr-Cyrl-RS" sz="2400" dirty="0" smtClean="0">
                <a:solidFill>
                  <a:srgbClr val="C00000"/>
                </a:solidFill>
              </a:rPr>
              <a:t>=</a:t>
            </a:r>
            <a:r>
              <a:rPr lang="sr-Cyrl-RS" sz="2400" dirty="0" smtClean="0"/>
              <a:t> тежак, узалудан, бесмислен посао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Научно тумачење мита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52600" y="1981200"/>
            <a:ext cx="838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5800" y="28194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Сизифова казна </a:t>
            </a:r>
            <a:r>
              <a:rPr lang="sr-Cyrl-RS" sz="2400" dirty="0" smtClean="0">
                <a:solidFill>
                  <a:srgbClr val="C00000"/>
                </a:solidFill>
              </a:rPr>
              <a:t>=</a:t>
            </a:r>
            <a:r>
              <a:rPr lang="sr-Cyrl-RS" sz="2400" dirty="0" smtClean="0"/>
              <a:t> апсурд </a:t>
            </a:r>
            <a:endParaRPr lang="en-US" sz="2400" dirty="0"/>
          </a:p>
        </p:txBody>
      </p:sp>
      <p:pic>
        <p:nvPicPr>
          <p:cNvPr id="25602" name="Picture 2" descr="The Myth of Sisyphus - Wikiw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33600"/>
            <a:ext cx="3962400" cy="4494848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flipH="1">
            <a:off x="2438400" y="3276600"/>
            <a:ext cx="9144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0" y="457200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Упркос логици или очекивању</a:t>
            </a:r>
            <a:endParaRPr lang="en-US" sz="2000" dirty="0"/>
          </a:p>
        </p:txBody>
      </p:sp>
      <p:pic>
        <p:nvPicPr>
          <p:cNvPr id="13" name="Picture 2" descr="Greek border ornaments Royalty Free Vector Image"/>
          <p:cNvPicPr>
            <a:picLocks noChangeAspect="1" noChangeArrowheads="1"/>
          </p:cNvPicPr>
          <p:nvPr/>
        </p:nvPicPr>
        <p:blipFill>
          <a:blip r:embed="rId4" cstate="print"/>
          <a:srcRect l="5882" t="26712" r="27941" b="64852"/>
          <a:stretch>
            <a:fillRect/>
          </a:stretch>
        </p:blipFill>
        <p:spPr bwMode="auto">
          <a:xfrm>
            <a:off x="0" y="0"/>
            <a:ext cx="3124200" cy="340659"/>
          </a:xfrm>
          <a:prstGeom prst="rect">
            <a:avLst/>
          </a:prstGeom>
          <a:noFill/>
        </p:spPr>
      </p:pic>
      <p:pic>
        <p:nvPicPr>
          <p:cNvPr id="14" name="Picture 2" descr="Greek border ornaments Royalty Free Vector Image"/>
          <p:cNvPicPr>
            <a:picLocks noChangeAspect="1" noChangeArrowheads="1"/>
          </p:cNvPicPr>
          <p:nvPr/>
        </p:nvPicPr>
        <p:blipFill>
          <a:blip r:embed="rId4" cstate="print"/>
          <a:srcRect l="5882" t="26712" r="27941" b="64852"/>
          <a:stretch>
            <a:fillRect/>
          </a:stretch>
        </p:blipFill>
        <p:spPr bwMode="auto">
          <a:xfrm>
            <a:off x="3048000" y="0"/>
            <a:ext cx="3124200" cy="340659"/>
          </a:xfrm>
          <a:prstGeom prst="rect">
            <a:avLst/>
          </a:prstGeom>
          <a:noFill/>
        </p:spPr>
      </p:pic>
      <p:pic>
        <p:nvPicPr>
          <p:cNvPr id="15" name="Picture 2" descr="Greek border ornaments Royalty Free Vector Image"/>
          <p:cNvPicPr>
            <a:picLocks noChangeAspect="1" noChangeArrowheads="1"/>
          </p:cNvPicPr>
          <p:nvPr/>
        </p:nvPicPr>
        <p:blipFill>
          <a:blip r:embed="rId4" cstate="print"/>
          <a:srcRect l="5882" t="26712" r="27941" b="64852"/>
          <a:stretch>
            <a:fillRect/>
          </a:stretch>
        </p:blipFill>
        <p:spPr bwMode="auto">
          <a:xfrm>
            <a:off x="6019800" y="0"/>
            <a:ext cx="3124200" cy="34065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hlinkClick r:id="rId2" action="ppaction://hlinkfile"/>
            </a:endParaRPr>
          </a:p>
          <a:p>
            <a:pPr>
              <a:buNone/>
            </a:pPr>
            <a:endParaRPr lang="ru-RU" dirty="0" smtClean="0">
              <a:hlinkClick r:id="rId2" action="ppaction://hlinkfile"/>
            </a:endParaRPr>
          </a:p>
          <a:p>
            <a:pPr>
              <a:buNone/>
            </a:pPr>
            <a:endParaRPr lang="ru-RU" dirty="0" smtClean="0">
              <a:hlinkClick r:id="rId2" action="ppaction://hlinkfile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Научно тумачење мита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5240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Ако желите да прочитате анализу научног тумачења мита:</a:t>
            </a:r>
          </a:p>
          <a:p>
            <a:r>
              <a:rPr lang="ru-RU" dirty="0" smtClean="0">
                <a:hlinkClick r:id="rId2" action="ppaction://hlinkfile"/>
              </a:rPr>
              <a:t>Научно тумчење мита о Сизифу.docx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27432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https://www.youtube.com/watch?v=oc9XOxUcvLY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2362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Више о овом миту:</a:t>
            </a:r>
            <a:endParaRPr lang="en-US" dirty="0"/>
          </a:p>
        </p:txBody>
      </p:sp>
      <p:sp>
        <p:nvSpPr>
          <p:cNvPr id="28678" name="AutoShape 6" descr="Može li Sizif ikada biti srećan? - Trebinje na dlan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0" name="AutoShape 8" descr="Može li Sizif ikada biti srećan? - Trebinje na dlan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82" name="Picture 10" descr="Sizif – mitologija – Opšte obrazovanj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276600"/>
            <a:ext cx="4476750" cy="3295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2" descr="Greek border ornaments Royalty Free Vector Image"/>
          <p:cNvPicPr>
            <a:picLocks noChangeAspect="1" noChangeArrowheads="1"/>
          </p:cNvPicPr>
          <p:nvPr/>
        </p:nvPicPr>
        <p:blipFill>
          <a:blip r:embed="rId5" cstate="print"/>
          <a:srcRect l="5882" t="26712" r="27941" b="64852"/>
          <a:stretch>
            <a:fillRect/>
          </a:stretch>
        </p:blipFill>
        <p:spPr bwMode="auto">
          <a:xfrm>
            <a:off x="0" y="0"/>
            <a:ext cx="3124200" cy="340659"/>
          </a:xfrm>
          <a:prstGeom prst="rect">
            <a:avLst/>
          </a:prstGeom>
          <a:noFill/>
        </p:spPr>
      </p:pic>
      <p:pic>
        <p:nvPicPr>
          <p:cNvPr id="15" name="Picture 2" descr="Greek border ornaments Royalty Free Vector Image"/>
          <p:cNvPicPr>
            <a:picLocks noChangeAspect="1" noChangeArrowheads="1"/>
          </p:cNvPicPr>
          <p:nvPr/>
        </p:nvPicPr>
        <p:blipFill>
          <a:blip r:embed="rId5" cstate="print"/>
          <a:srcRect l="5882" t="26712" r="27941" b="64852"/>
          <a:stretch>
            <a:fillRect/>
          </a:stretch>
        </p:blipFill>
        <p:spPr bwMode="auto">
          <a:xfrm>
            <a:off x="3048000" y="0"/>
            <a:ext cx="3124200" cy="340659"/>
          </a:xfrm>
          <a:prstGeom prst="rect">
            <a:avLst/>
          </a:prstGeom>
          <a:noFill/>
        </p:spPr>
      </p:pic>
      <p:pic>
        <p:nvPicPr>
          <p:cNvPr id="16" name="Picture 2" descr="Greek border ornaments Royalty Free Vector Image"/>
          <p:cNvPicPr>
            <a:picLocks noChangeAspect="1" noChangeArrowheads="1"/>
          </p:cNvPicPr>
          <p:nvPr/>
        </p:nvPicPr>
        <p:blipFill>
          <a:blip r:embed="rId5" cstate="print"/>
          <a:srcRect l="5882" t="26712" r="27941" b="64852"/>
          <a:stretch>
            <a:fillRect/>
          </a:stretch>
        </p:blipFill>
        <p:spPr bwMode="auto">
          <a:xfrm>
            <a:off x="6019800" y="0"/>
            <a:ext cx="3124200" cy="340659"/>
          </a:xfrm>
          <a:prstGeom prst="rect">
            <a:avLst/>
          </a:prstGeom>
          <a:noFill/>
        </p:spPr>
      </p:pic>
      <p:pic>
        <p:nvPicPr>
          <p:cNvPr id="17" name="Picture 2" descr="Greek border ornaments Royalty Free Vector Image"/>
          <p:cNvPicPr>
            <a:picLocks noChangeAspect="1" noChangeArrowheads="1"/>
          </p:cNvPicPr>
          <p:nvPr/>
        </p:nvPicPr>
        <p:blipFill>
          <a:blip r:embed="rId5" cstate="print"/>
          <a:srcRect l="5882" t="26712" r="27941" b="64852"/>
          <a:stretch>
            <a:fillRect/>
          </a:stretch>
        </p:blipFill>
        <p:spPr bwMode="auto">
          <a:xfrm rot="5400000">
            <a:off x="-1506073" y="5011271"/>
            <a:ext cx="3352801" cy="340659"/>
          </a:xfrm>
          <a:prstGeom prst="rect">
            <a:avLst/>
          </a:prstGeom>
          <a:noFill/>
        </p:spPr>
      </p:pic>
      <p:pic>
        <p:nvPicPr>
          <p:cNvPr id="18" name="Picture 2" descr="Greek border ornaments Royalty Free Vector Image"/>
          <p:cNvPicPr>
            <a:picLocks noChangeAspect="1" noChangeArrowheads="1"/>
          </p:cNvPicPr>
          <p:nvPr/>
        </p:nvPicPr>
        <p:blipFill>
          <a:blip r:embed="rId5" cstate="print"/>
          <a:srcRect l="5882" t="26712" r="27941" b="64852"/>
          <a:stretch>
            <a:fillRect/>
          </a:stretch>
        </p:blipFill>
        <p:spPr bwMode="auto">
          <a:xfrm rot="5400000">
            <a:off x="-1544174" y="1848971"/>
            <a:ext cx="3429002" cy="34065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RS" sz="5300" dirty="0" smtClean="0">
                <a:latin typeface="Century Schoolbook" pitchFamily="18" charset="0"/>
              </a:rPr>
              <a:t>КРАЈ</a:t>
            </a:r>
            <a:r>
              <a:rPr lang="sr-Cyrl-RS" dirty="0" smtClean="0">
                <a:latin typeface="Century Schoolbook" pitchFamily="18" charset="0"/>
              </a:rPr>
              <a:t/>
            </a:r>
            <a:br>
              <a:rPr lang="sr-Cyrl-RS" dirty="0" smtClean="0">
                <a:latin typeface="Century Schoolbook" pitchFamily="18" charset="0"/>
              </a:rPr>
            </a:br>
            <a:r>
              <a:rPr lang="sr-Cyrl-RS" sz="4000" dirty="0" smtClean="0">
                <a:latin typeface="Century Schoolbook" pitchFamily="18" charset="0"/>
              </a:rPr>
              <a:t>ХВАЛА НА ПАЖЊИ!</a:t>
            </a:r>
            <a:endParaRPr lang="en-US" sz="4000" dirty="0">
              <a:latin typeface="Century Schoolbook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19446"/>
            <a:ext cx="632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latin typeface="Century Schoolbook" pitchFamily="18" charset="0"/>
                <a:ea typeface="Batang" pitchFamily="18" charset="-127"/>
              </a:rPr>
              <a:t>“Живот је апсурд, ако га таквим учинимо”</a:t>
            </a:r>
            <a:endParaRPr lang="en-US" sz="1600" dirty="0">
              <a:latin typeface="Century Schoolbook" pitchFamily="18" charset="0"/>
              <a:ea typeface="Batang" pitchFamily="18" charset="-127"/>
            </a:endParaRPr>
          </a:p>
        </p:txBody>
      </p:sp>
      <p:pic>
        <p:nvPicPr>
          <p:cNvPr id="5" name="Picture 2" descr="Our History | Innovative Research Solu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2971800"/>
            <a:ext cx="4343400" cy="4071938"/>
          </a:xfrm>
          <a:prstGeom prst="rect">
            <a:avLst/>
          </a:prstGeom>
          <a:noFill/>
        </p:spPr>
      </p:pic>
      <p:pic>
        <p:nvPicPr>
          <p:cNvPr id="6" name="Picture 2" descr="Greek border ornaments Royalty Free Vector Image"/>
          <p:cNvPicPr>
            <a:picLocks noChangeAspect="1" noChangeArrowheads="1"/>
          </p:cNvPicPr>
          <p:nvPr/>
        </p:nvPicPr>
        <p:blipFill>
          <a:blip r:embed="rId3" cstate="print"/>
          <a:srcRect l="5882" t="26712" r="27941" b="64852"/>
          <a:stretch>
            <a:fillRect/>
          </a:stretch>
        </p:blipFill>
        <p:spPr bwMode="auto">
          <a:xfrm>
            <a:off x="0" y="0"/>
            <a:ext cx="3124200" cy="340659"/>
          </a:xfrm>
          <a:prstGeom prst="rect">
            <a:avLst/>
          </a:prstGeom>
          <a:noFill/>
        </p:spPr>
      </p:pic>
      <p:pic>
        <p:nvPicPr>
          <p:cNvPr id="7" name="Picture 2" descr="Greek border ornaments Royalty Free Vector Image"/>
          <p:cNvPicPr>
            <a:picLocks noChangeAspect="1" noChangeArrowheads="1"/>
          </p:cNvPicPr>
          <p:nvPr/>
        </p:nvPicPr>
        <p:blipFill>
          <a:blip r:embed="rId3" cstate="print"/>
          <a:srcRect l="5882" t="26712" r="27941" b="64852"/>
          <a:stretch>
            <a:fillRect/>
          </a:stretch>
        </p:blipFill>
        <p:spPr bwMode="auto">
          <a:xfrm>
            <a:off x="3048000" y="0"/>
            <a:ext cx="3124200" cy="340659"/>
          </a:xfrm>
          <a:prstGeom prst="rect">
            <a:avLst/>
          </a:prstGeom>
          <a:noFill/>
        </p:spPr>
      </p:pic>
      <p:pic>
        <p:nvPicPr>
          <p:cNvPr id="8" name="Picture 2" descr="Greek border ornaments Royalty Free Vector Image"/>
          <p:cNvPicPr>
            <a:picLocks noChangeAspect="1" noChangeArrowheads="1"/>
          </p:cNvPicPr>
          <p:nvPr/>
        </p:nvPicPr>
        <p:blipFill>
          <a:blip r:embed="rId3" cstate="print"/>
          <a:srcRect l="5882" t="26712" r="27941" b="64852"/>
          <a:stretch>
            <a:fillRect/>
          </a:stretch>
        </p:blipFill>
        <p:spPr bwMode="auto">
          <a:xfrm>
            <a:off x="6019800" y="0"/>
            <a:ext cx="3124200" cy="340659"/>
          </a:xfrm>
          <a:prstGeom prst="rect">
            <a:avLst/>
          </a:prstGeom>
          <a:noFill/>
        </p:spPr>
      </p:pic>
      <p:pic>
        <p:nvPicPr>
          <p:cNvPr id="9" name="Picture 2" descr="Greek border ornaments Royalty Free Vector Image"/>
          <p:cNvPicPr>
            <a:picLocks noChangeAspect="1" noChangeArrowheads="1"/>
          </p:cNvPicPr>
          <p:nvPr/>
        </p:nvPicPr>
        <p:blipFill>
          <a:blip r:embed="rId3" cstate="print"/>
          <a:srcRect l="5882" t="26712" r="27941" b="64852"/>
          <a:stretch>
            <a:fillRect/>
          </a:stretch>
        </p:blipFill>
        <p:spPr bwMode="auto">
          <a:xfrm rot="5400000">
            <a:off x="7411570" y="1391770"/>
            <a:ext cx="3124200" cy="340659"/>
          </a:xfrm>
          <a:prstGeom prst="rect">
            <a:avLst/>
          </a:prstGeom>
          <a:noFill/>
        </p:spPr>
      </p:pic>
      <p:pic>
        <p:nvPicPr>
          <p:cNvPr id="11" name="Picture 2" descr="Greek border ornaments Royalty Free Vector Image"/>
          <p:cNvPicPr>
            <a:picLocks noChangeAspect="1" noChangeArrowheads="1"/>
          </p:cNvPicPr>
          <p:nvPr/>
        </p:nvPicPr>
        <p:blipFill>
          <a:blip r:embed="rId3" cstate="print"/>
          <a:srcRect l="5882" t="26712" r="27941" b="64852"/>
          <a:stretch>
            <a:fillRect/>
          </a:stretch>
        </p:blipFill>
        <p:spPr bwMode="auto">
          <a:xfrm rot="5400000">
            <a:off x="7411570" y="4439771"/>
            <a:ext cx="3124200" cy="340659"/>
          </a:xfrm>
          <a:prstGeom prst="rect">
            <a:avLst/>
          </a:prstGeom>
          <a:noFill/>
        </p:spPr>
      </p:pic>
      <p:pic>
        <p:nvPicPr>
          <p:cNvPr id="12" name="Picture 2" descr="Greek border ornaments Royalty Free Vector Image"/>
          <p:cNvPicPr>
            <a:picLocks noChangeAspect="1" noChangeArrowheads="1"/>
          </p:cNvPicPr>
          <p:nvPr/>
        </p:nvPicPr>
        <p:blipFill>
          <a:blip r:embed="rId3" cstate="print"/>
          <a:srcRect l="5882" t="26712" r="27941" b="64852"/>
          <a:stretch>
            <a:fillRect/>
          </a:stretch>
        </p:blipFill>
        <p:spPr bwMode="auto">
          <a:xfrm rot="5400000">
            <a:off x="7411570" y="5658971"/>
            <a:ext cx="3124200" cy="34065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4000" dirty="0" smtClean="0">
                <a:latin typeface="Century Schoolbook" pitchFamily="18" charset="0"/>
              </a:rPr>
              <a:t>Ко је био Сизиф</a:t>
            </a:r>
            <a:endParaRPr lang="en-US" sz="4000" dirty="0"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sr-Cyrl-RS" dirty="0" smtClean="0">
                <a:latin typeface="Batang" pitchFamily="18" charset="-127"/>
                <a:ea typeface="Batang" pitchFamily="18" charset="-127"/>
              </a:rPr>
              <a:t>                       Сизиф </a:t>
            </a:r>
          </a:p>
          <a:p>
            <a:pPr>
              <a:buNone/>
            </a:pPr>
            <a:r>
              <a:rPr lang="sr-Cyrl-RS" sz="2000" dirty="0" smtClean="0">
                <a:latin typeface="+mj-lt"/>
                <a:ea typeface="Batang" pitchFamily="18" charset="-127"/>
              </a:rPr>
              <a:t> Син господара </a:t>
            </a:r>
          </a:p>
          <a:p>
            <a:pPr>
              <a:buNone/>
            </a:pPr>
            <a:r>
              <a:rPr lang="sr-Cyrl-RS" sz="2000" dirty="0" smtClean="0">
                <a:latin typeface="+mj-lt"/>
                <a:ea typeface="Batang" pitchFamily="18" charset="-127"/>
              </a:rPr>
              <a:t> свих ветрова, Еола </a:t>
            </a:r>
          </a:p>
          <a:p>
            <a:pPr>
              <a:buNone/>
            </a:pPr>
            <a:r>
              <a:rPr lang="sr-Cyrl-RS" sz="2000" dirty="0" smtClean="0">
                <a:latin typeface="+mj-lt"/>
                <a:ea typeface="Batang" pitchFamily="18" charset="-127"/>
              </a:rPr>
              <a:t> И Енарете</a:t>
            </a:r>
          </a:p>
          <a:p>
            <a:pPr>
              <a:buNone/>
            </a:pPr>
            <a:endParaRPr lang="sr-Cyrl-RS" sz="2000" dirty="0" smtClean="0">
              <a:latin typeface="Batang" pitchFamily="18" charset="-127"/>
              <a:ea typeface="Batang" pitchFamily="18" charset="-127"/>
            </a:endParaRPr>
          </a:p>
          <a:p>
            <a:pPr>
              <a:buNone/>
            </a:pPr>
            <a:r>
              <a:rPr lang="sr-Cyrl-RS" sz="2000" dirty="0" smtClean="0">
                <a:latin typeface="Batang" pitchFamily="18" charset="-127"/>
                <a:ea typeface="Batang" pitchFamily="18" charset="-127"/>
              </a:rPr>
              <a:t>                          </a:t>
            </a:r>
          </a:p>
          <a:p>
            <a:pPr>
              <a:buNone/>
            </a:pPr>
            <a:r>
              <a:rPr lang="sr-Cyrl-RS" sz="2000" dirty="0" smtClean="0">
                <a:latin typeface="Batang" pitchFamily="18" charset="-127"/>
                <a:ea typeface="Batang" pitchFamily="18" charset="-127"/>
              </a:rPr>
              <a:t>                          </a:t>
            </a:r>
            <a:r>
              <a:rPr lang="sr-Cyrl-RS" sz="2000" dirty="0" smtClean="0">
                <a:ea typeface="Batang" pitchFamily="18" charset="-127"/>
              </a:rPr>
              <a:t>Оснивач Коринта</a:t>
            </a:r>
          </a:p>
          <a:p>
            <a:pPr>
              <a:buNone/>
            </a:pPr>
            <a:r>
              <a:rPr lang="sr-Cyrl-RS" sz="2000" dirty="0" smtClean="0">
                <a:ea typeface="Batang" pitchFamily="18" charset="-127"/>
              </a:rPr>
              <a:t>                                       и први коринтски краљ</a:t>
            </a:r>
          </a:p>
          <a:p>
            <a:pPr>
              <a:buNone/>
            </a:pPr>
            <a:endParaRPr lang="sr-Cyrl-RS" sz="1800" dirty="0" smtClean="0"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667000" y="2057400"/>
            <a:ext cx="9144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276600" y="2133600"/>
            <a:ext cx="533400" cy="1752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098" name="Picture 2" descr="Osnovna škola Jurja Šižgorića Šibenik - Naslovnica - GRČKI BOGOV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352800"/>
            <a:ext cx="1219200" cy="1600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1" name="Curved Connector 20"/>
          <p:cNvCxnSpPr/>
          <p:nvPr/>
        </p:nvCxnSpPr>
        <p:spPr>
          <a:xfrm rot="5400000">
            <a:off x="1828800" y="2743200"/>
            <a:ext cx="609600" cy="6096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2" name="Picture 6" descr="Коринтија (округ) — Википедија, слободна енциклопедија"/>
          <p:cNvPicPr>
            <a:picLocks noChangeAspect="1" noChangeArrowheads="1"/>
          </p:cNvPicPr>
          <p:nvPr/>
        </p:nvPicPr>
        <p:blipFill>
          <a:blip r:embed="rId3" cstate="print"/>
          <a:srcRect l="3045" t="17489" r="33013" b="14350"/>
          <a:stretch>
            <a:fillRect/>
          </a:stretch>
        </p:blipFill>
        <p:spPr bwMode="auto">
          <a:xfrm>
            <a:off x="2057400" y="4648200"/>
            <a:ext cx="2286000" cy="2068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9" name="Curved Connector 28"/>
          <p:cNvCxnSpPr/>
          <p:nvPr/>
        </p:nvCxnSpPr>
        <p:spPr>
          <a:xfrm flipV="1">
            <a:off x="3276600" y="4648200"/>
            <a:ext cx="1295400" cy="11430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953000" y="1981200"/>
            <a:ext cx="17526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419600" y="2133600"/>
            <a:ext cx="1981200" cy="2133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781800" y="21336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Најлукавији и најмудрији човек на свету ( по Хомеру 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38800" y="4343400"/>
            <a:ext cx="1905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Склон превари и похлепи</a:t>
            </a:r>
          </a:p>
          <a:p>
            <a:endParaRPr lang="en-US" dirty="0"/>
          </a:p>
        </p:txBody>
      </p:sp>
      <p:pic>
        <p:nvPicPr>
          <p:cNvPr id="4104" name="Picture 8" descr="Хомер — Википедија, слободна енциклопедиј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3124200"/>
            <a:ext cx="1017407" cy="153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2" descr="Greek border ornaments Royalty Free Vector Image"/>
          <p:cNvPicPr>
            <a:picLocks noChangeAspect="1" noChangeArrowheads="1"/>
          </p:cNvPicPr>
          <p:nvPr/>
        </p:nvPicPr>
        <p:blipFill>
          <a:blip r:embed="rId5" cstate="print"/>
          <a:srcRect l="5882" t="26712" r="27941" b="64852"/>
          <a:stretch>
            <a:fillRect/>
          </a:stretch>
        </p:blipFill>
        <p:spPr bwMode="auto">
          <a:xfrm>
            <a:off x="0" y="0"/>
            <a:ext cx="3048000" cy="340659"/>
          </a:xfrm>
          <a:prstGeom prst="rect">
            <a:avLst/>
          </a:prstGeom>
          <a:noFill/>
        </p:spPr>
      </p:pic>
      <p:pic>
        <p:nvPicPr>
          <p:cNvPr id="38" name="Picture 2" descr="Greek border ornaments Royalty Free Vector Image"/>
          <p:cNvPicPr>
            <a:picLocks noChangeAspect="1" noChangeArrowheads="1"/>
          </p:cNvPicPr>
          <p:nvPr/>
        </p:nvPicPr>
        <p:blipFill>
          <a:blip r:embed="rId5" cstate="print"/>
          <a:srcRect l="5882" t="26712" r="27941" b="64852"/>
          <a:stretch>
            <a:fillRect/>
          </a:stretch>
        </p:blipFill>
        <p:spPr bwMode="auto">
          <a:xfrm>
            <a:off x="2971800" y="0"/>
            <a:ext cx="3124200" cy="340659"/>
          </a:xfrm>
          <a:prstGeom prst="rect">
            <a:avLst/>
          </a:prstGeom>
          <a:noFill/>
        </p:spPr>
      </p:pic>
      <p:pic>
        <p:nvPicPr>
          <p:cNvPr id="39" name="Picture 2" descr="Greek border ornaments Royalty Free Vector Image"/>
          <p:cNvPicPr>
            <a:picLocks noChangeAspect="1" noChangeArrowheads="1"/>
          </p:cNvPicPr>
          <p:nvPr/>
        </p:nvPicPr>
        <p:blipFill>
          <a:blip r:embed="rId5" cstate="print"/>
          <a:srcRect l="5882" t="26712" r="27941" b="64852"/>
          <a:stretch>
            <a:fillRect/>
          </a:stretch>
        </p:blipFill>
        <p:spPr bwMode="auto">
          <a:xfrm>
            <a:off x="6019800" y="0"/>
            <a:ext cx="3124200" cy="34065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Cyrl-RS" sz="2400" dirty="0" smtClean="0"/>
              <a:t>Сизиф се жени Меропом и добија четири детета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Century Schoolbook" pitchFamily="18" charset="0"/>
              </a:rPr>
              <a:t>Легенда</a:t>
            </a:r>
            <a:endParaRPr lang="en-US" dirty="0">
              <a:latin typeface="Century Schoolbook" pitchFamily="18" charset="0"/>
            </a:endParaRPr>
          </a:p>
        </p:txBody>
      </p:sp>
      <p:pic>
        <p:nvPicPr>
          <p:cNvPr id="5" name="Picture 2" descr="Greek border ornaments Royalty Free Vector Image"/>
          <p:cNvPicPr>
            <a:picLocks noChangeAspect="1" noChangeArrowheads="1"/>
          </p:cNvPicPr>
          <p:nvPr/>
        </p:nvPicPr>
        <p:blipFill>
          <a:blip r:embed="rId2" cstate="print"/>
          <a:srcRect l="5882" t="26712" r="27941" b="64852"/>
          <a:stretch>
            <a:fillRect/>
          </a:stretch>
        </p:blipFill>
        <p:spPr bwMode="auto">
          <a:xfrm>
            <a:off x="0" y="0"/>
            <a:ext cx="3048000" cy="340659"/>
          </a:xfrm>
          <a:prstGeom prst="rect">
            <a:avLst/>
          </a:prstGeom>
          <a:noFill/>
        </p:spPr>
      </p:pic>
      <p:pic>
        <p:nvPicPr>
          <p:cNvPr id="6" name="Picture 2" descr="Greek border ornaments Royalty Free Vector Image"/>
          <p:cNvPicPr>
            <a:picLocks noChangeAspect="1" noChangeArrowheads="1"/>
          </p:cNvPicPr>
          <p:nvPr/>
        </p:nvPicPr>
        <p:blipFill>
          <a:blip r:embed="rId2" cstate="print"/>
          <a:srcRect l="5882" t="26712" r="27941" b="64852"/>
          <a:stretch>
            <a:fillRect/>
          </a:stretch>
        </p:blipFill>
        <p:spPr bwMode="auto">
          <a:xfrm>
            <a:off x="2971800" y="0"/>
            <a:ext cx="3124200" cy="340659"/>
          </a:xfrm>
          <a:prstGeom prst="rect">
            <a:avLst/>
          </a:prstGeom>
          <a:noFill/>
        </p:spPr>
      </p:pic>
      <p:pic>
        <p:nvPicPr>
          <p:cNvPr id="7" name="Picture 2" descr="Greek border ornaments Royalty Free Vector Image"/>
          <p:cNvPicPr>
            <a:picLocks noChangeAspect="1" noChangeArrowheads="1"/>
          </p:cNvPicPr>
          <p:nvPr/>
        </p:nvPicPr>
        <p:blipFill>
          <a:blip r:embed="rId2" cstate="print"/>
          <a:srcRect l="5882" t="26712" r="27941" b="64852"/>
          <a:stretch>
            <a:fillRect/>
          </a:stretch>
        </p:blipFill>
        <p:spPr bwMode="auto">
          <a:xfrm>
            <a:off x="6096000" y="0"/>
            <a:ext cx="3048000" cy="340659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>
            <a:off x="6324600" y="19812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86600" y="1676400"/>
            <a:ext cx="1752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latin typeface="Century Schoolbook" pitchFamily="18" charset="0"/>
              </a:rPr>
              <a:t>Одисеј -  </a:t>
            </a:r>
            <a:r>
              <a:rPr lang="sr-Cyrl-RS" sz="2000" dirty="0" smtClean="0"/>
              <a:t>чувени јунак Хомеровог епа ,,</a:t>
            </a:r>
            <a:r>
              <a:rPr lang="sr-Cyrl-RS" sz="2000" dirty="0" smtClean="0">
                <a:latin typeface="Century Schoolbook" pitchFamily="18" charset="0"/>
              </a:rPr>
              <a:t>Одисеја”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609600" y="2362200"/>
            <a:ext cx="52850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dirty="0" smtClean="0"/>
              <a:t>Сизиф је био радознао.</a:t>
            </a:r>
          </a:p>
          <a:p>
            <a:r>
              <a:rPr lang="sr-Cyrl-RS" sz="2400" dirty="0" smtClean="0"/>
              <a:t>Са тврђаве у Коринту уходио је богове.</a:t>
            </a:r>
            <a:endParaRPr lang="en-US" sz="2400" dirty="0"/>
          </a:p>
        </p:txBody>
      </p:sp>
      <p:pic>
        <p:nvPicPr>
          <p:cNvPr id="20484" name="Picture 4" descr="Odisej (@odisej1) | Twi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276600"/>
            <a:ext cx="21336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0" name="Curved Connector 19"/>
          <p:cNvCxnSpPr/>
          <p:nvPr/>
        </p:nvCxnSpPr>
        <p:spPr>
          <a:xfrm rot="5400000">
            <a:off x="2019300" y="3009900"/>
            <a:ext cx="685800" cy="6096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488" name="Picture 8" descr="Кори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572000"/>
            <a:ext cx="2819400" cy="2114550"/>
          </a:xfrm>
          <a:prstGeom prst="rect">
            <a:avLst/>
          </a:prstGeom>
          <a:noFill/>
        </p:spPr>
      </p:pic>
      <p:pic>
        <p:nvPicPr>
          <p:cNvPr id="24" name="Picture 6" descr="Korint Peloponez 2020 / Letovanje Korint 2020 / Peloponez 2020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657600"/>
            <a:ext cx="4267200" cy="1752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Century Schoolbook" pitchFamily="18" charset="0"/>
              </a:rPr>
              <a:t>Легенда</a:t>
            </a:r>
            <a:endParaRPr lang="en-US" dirty="0"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Cyrl-RS" sz="2400" dirty="0" smtClean="0"/>
              <a:t>Сизиф је видео како се </a:t>
            </a:r>
          </a:p>
          <a:p>
            <a:pPr>
              <a:buNone/>
            </a:pPr>
            <a:r>
              <a:rPr lang="sr-Cyrl-RS" sz="2400" dirty="0" smtClean="0"/>
              <a:t>Зевс претвара у орла и отима ћерку</a:t>
            </a:r>
          </a:p>
          <a:p>
            <a:pPr>
              <a:buNone/>
            </a:pPr>
            <a:r>
              <a:rPr lang="sr-Cyrl-RS" sz="2400" dirty="0" smtClean="0"/>
              <a:t>бога Асопа</a:t>
            </a:r>
            <a:endParaRPr lang="en-US" sz="2400" dirty="0"/>
          </a:p>
        </p:txBody>
      </p:sp>
      <p:pic>
        <p:nvPicPr>
          <p:cNvPr id="3074" name="Picture 2" descr="The Rape of Ganymede - The Collection - Museo Nacional del Pra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667000"/>
            <a:ext cx="1905000" cy="3975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Greek border ornaments Royalty Free Vector Image"/>
          <p:cNvPicPr>
            <a:picLocks noChangeAspect="1" noChangeArrowheads="1"/>
          </p:cNvPicPr>
          <p:nvPr/>
        </p:nvPicPr>
        <p:blipFill>
          <a:blip r:embed="rId3" cstate="print"/>
          <a:srcRect l="5882" t="26712" r="27941" b="64852"/>
          <a:stretch>
            <a:fillRect/>
          </a:stretch>
        </p:blipFill>
        <p:spPr bwMode="auto">
          <a:xfrm>
            <a:off x="0" y="0"/>
            <a:ext cx="3124200" cy="340659"/>
          </a:xfrm>
          <a:prstGeom prst="rect">
            <a:avLst/>
          </a:prstGeom>
          <a:noFill/>
        </p:spPr>
      </p:pic>
      <p:pic>
        <p:nvPicPr>
          <p:cNvPr id="6" name="Picture 2" descr="Greek border ornaments Royalty Free Vector Image"/>
          <p:cNvPicPr>
            <a:picLocks noChangeAspect="1" noChangeArrowheads="1"/>
          </p:cNvPicPr>
          <p:nvPr/>
        </p:nvPicPr>
        <p:blipFill>
          <a:blip r:embed="rId3" cstate="print"/>
          <a:srcRect l="5882" t="26712" r="27941" b="64852"/>
          <a:stretch>
            <a:fillRect/>
          </a:stretch>
        </p:blipFill>
        <p:spPr bwMode="auto">
          <a:xfrm>
            <a:off x="3048000" y="0"/>
            <a:ext cx="3048000" cy="340659"/>
          </a:xfrm>
          <a:prstGeom prst="rect">
            <a:avLst/>
          </a:prstGeom>
          <a:noFill/>
        </p:spPr>
      </p:pic>
      <p:pic>
        <p:nvPicPr>
          <p:cNvPr id="7" name="Picture 2" descr="Greek border ornaments Royalty Free Vector Image"/>
          <p:cNvPicPr>
            <a:picLocks noChangeAspect="1" noChangeArrowheads="1"/>
          </p:cNvPicPr>
          <p:nvPr/>
        </p:nvPicPr>
        <p:blipFill>
          <a:blip r:embed="rId3" cstate="print"/>
          <a:srcRect l="5882" t="26712" r="27941" b="64852"/>
          <a:stretch>
            <a:fillRect/>
          </a:stretch>
        </p:blipFill>
        <p:spPr bwMode="auto">
          <a:xfrm>
            <a:off x="6019800" y="0"/>
            <a:ext cx="3124200" cy="340659"/>
          </a:xfrm>
          <a:prstGeom prst="rect">
            <a:avLst/>
          </a:prstGeom>
          <a:noFill/>
        </p:spPr>
      </p:pic>
      <p:cxnSp>
        <p:nvCxnSpPr>
          <p:cNvPr id="9" name="Curved Connector 8"/>
          <p:cNvCxnSpPr/>
          <p:nvPr/>
        </p:nvCxnSpPr>
        <p:spPr>
          <a:xfrm rot="16200000" flipH="1">
            <a:off x="1447800" y="2895600"/>
            <a:ext cx="762000" cy="7620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flipV="1">
            <a:off x="3962400" y="2133600"/>
            <a:ext cx="1981200" cy="11430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91200" y="1981200"/>
            <a:ext cx="3352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 Нуди Асопу све што зна о отмици његове ћерке у замену за воду.</a:t>
            </a:r>
          </a:p>
          <a:p>
            <a:endParaRPr lang="en-US" dirty="0"/>
          </a:p>
        </p:txBody>
      </p:sp>
      <p:cxnSp>
        <p:nvCxnSpPr>
          <p:cNvPr id="16" name="Curved Connector 15"/>
          <p:cNvCxnSpPr/>
          <p:nvPr/>
        </p:nvCxnSpPr>
        <p:spPr>
          <a:xfrm rot="5400000">
            <a:off x="5829300" y="3086100"/>
            <a:ext cx="1143000" cy="9144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38600" y="4114800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Сазнавши за издају, Зевс се страшно наљутио и послао бога Танатоса да са собом поведе Сизифа у подземни свет</a:t>
            </a:r>
            <a:endParaRPr lang="en-US" dirty="0"/>
          </a:p>
        </p:txBody>
      </p:sp>
      <p:pic>
        <p:nvPicPr>
          <p:cNvPr id="3078" name="Picture 6" descr="Zeus (Jupiter) - Greek God - King… | Greek, roman mythology, Greek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7084" y="3962400"/>
            <a:ext cx="1939861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eek border ornaments Royalty Free Vector Image"/>
          <p:cNvPicPr>
            <a:picLocks noChangeAspect="1" noChangeArrowheads="1"/>
          </p:cNvPicPr>
          <p:nvPr/>
        </p:nvPicPr>
        <p:blipFill>
          <a:blip r:embed="rId2" cstate="print"/>
          <a:srcRect l="5882" t="26712" r="27941" b="64852"/>
          <a:stretch>
            <a:fillRect/>
          </a:stretch>
        </p:blipFill>
        <p:spPr bwMode="auto">
          <a:xfrm>
            <a:off x="0" y="0"/>
            <a:ext cx="3048000" cy="340659"/>
          </a:xfrm>
          <a:prstGeom prst="rect">
            <a:avLst/>
          </a:prstGeom>
          <a:noFill/>
        </p:spPr>
      </p:pic>
      <p:pic>
        <p:nvPicPr>
          <p:cNvPr id="3" name="Picture 2" descr="Greek border ornaments Royalty Free Vector Image"/>
          <p:cNvPicPr>
            <a:picLocks noChangeAspect="1" noChangeArrowheads="1"/>
          </p:cNvPicPr>
          <p:nvPr/>
        </p:nvPicPr>
        <p:blipFill>
          <a:blip r:embed="rId2" cstate="print"/>
          <a:srcRect l="5882" t="26712" r="27941" b="64852"/>
          <a:stretch>
            <a:fillRect/>
          </a:stretch>
        </p:blipFill>
        <p:spPr bwMode="auto">
          <a:xfrm>
            <a:off x="2971800" y="0"/>
            <a:ext cx="3124200" cy="340659"/>
          </a:xfrm>
          <a:prstGeom prst="rect">
            <a:avLst/>
          </a:prstGeom>
          <a:noFill/>
        </p:spPr>
      </p:pic>
      <p:pic>
        <p:nvPicPr>
          <p:cNvPr id="4" name="Picture 2" descr="Greek border ornaments Royalty Free Vector Image"/>
          <p:cNvPicPr>
            <a:picLocks noChangeAspect="1" noChangeArrowheads="1"/>
          </p:cNvPicPr>
          <p:nvPr/>
        </p:nvPicPr>
        <p:blipFill>
          <a:blip r:embed="rId2" cstate="print"/>
          <a:srcRect l="5882" t="26712" r="27941" b="64852"/>
          <a:stretch>
            <a:fillRect/>
          </a:stretch>
        </p:blipFill>
        <p:spPr bwMode="auto">
          <a:xfrm>
            <a:off x="6096000" y="0"/>
            <a:ext cx="3048000" cy="340659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r-Cyrl-RS" dirty="0" smtClean="0">
                <a:latin typeface="Century Schoolbook" pitchFamily="18" charset="0"/>
              </a:rPr>
              <a:t>Легенда</a:t>
            </a:r>
            <a:endParaRPr lang="en-US" dirty="0">
              <a:latin typeface="Century Schoolboo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295400"/>
            <a:ext cx="4114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Зевс је био </a:t>
            </a:r>
            <a:r>
              <a:rPr lang="sr-Cyrl-RS" sz="2000" dirty="0" smtClean="0"/>
              <a:t>непр</a:t>
            </a:r>
            <a:r>
              <a:rPr lang="sr-Cyrl-RS" sz="2000" dirty="0" smtClean="0"/>
              <a:t>и</a:t>
            </a:r>
            <a:r>
              <a:rPr lang="sr-Cyrl-RS" sz="2000" dirty="0" smtClean="0"/>
              <a:t>косновен</a:t>
            </a:r>
            <a:r>
              <a:rPr lang="sr-Cyrl-RS" sz="2000" dirty="0" smtClean="0"/>
              <a:t>, нико му се није смео супротстављати, ни богови, али нарочито не смртници.</a:t>
            </a:r>
          </a:p>
          <a:p>
            <a:r>
              <a:rPr lang="sr-Cyrl-RS" sz="2000" dirty="0" smtClean="0"/>
              <a:t>Сизиф је на својој кожи осетио сву бес врховнога бога</a:t>
            </a:r>
            <a:endParaRPr lang="en-US" sz="2000" dirty="0"/>
          </a:p>
        </p:txBody>
      </p:sp>
      <p:cxnSp>
        <p:nvCxnSpPr>
          <p:cNvPr id="8" name="Curved Connector 7"/>
          <p:cNvCxnSpPr/>
          <p:nvPr/>
        </p:nvCxnSpPr>
        <p:spPr>
          <a:xfrm rot="5400000">
            <a:off x="1676400" y="2667000"/>
            <a:ext cx="990600" cy="6858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122" name="Picture 2" descr="Ze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05200"/>
            <a:ext cx="2895600" cy="21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Curved Connector 11"/>
          <p:cNvCxnSpPr/>
          <p:nvPr/>
        </p:nvCxnSpPr>
        <p:spPr>
          <a:xfrm flipV="1">
            <a:off x="3124200" y="2590800"/>
            <a:ext cx="1905000" cy="16002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53000" y="16002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Танатосов задатак био је да Сизифову душу спусти у царство ужаса, којим управља Зевсов брат, Хад.</a:t>
            </a:r>
            <a:endParaRPr lang="en-US" dirty="0"/>
          </a:p>
        </p:txBody>
      </p:sp>
      <p:pic>
        <p:nvPicPr>
          <p:cNvPr id="5124" name="Picture 4" descr="Tanatos - Wikiped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704046"/>
            <a:ext cx="1143000" cy="2012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6" name="Curved Connector 15"/>
          <p:cNvCxnSpPr/>
          <p:nvPr/>
        </p:nvCxnSpPr>
        <p:spPr>
          <a:xfrm rot="5400000">
            <a:off x="6057900" y="2476500"/>
            <a:ext cx="1066800" cy="9906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67200" y="3276600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Подземни свет обгрљен је јауцима мртвих. Топлота и светлост су потпуно непознате.  Хад седи на престолу, поред Персефоне коју служе богиње освете са бичевима од змија. Поред је и сам Танат у црном плашту са дугим мачем у рукама.</a:t>
            </a:r>
            <a:endParaRPr lang="en-US" dirty="0"/>
          </a:p>
        </p:txBody>
      </p:sp>
      <p:sp>
        <p:nvSpPr>
          <p:cNvPr id="5126" name="AutoShape 6" descr="Persefona i Had – Moja Šolja Jo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 descr="Mitologija: Had - grčki bog podzemnog svet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953000"/>
            <a:ext cx="2857500" cy="1790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2000" dirty="0" smtClean="0"/>
              <a:t>Свестан страхота Хадовог царства, </a:t>
            </a:r>
          </a:p>
          <a:p>
            <a:pPr>
              <a:buNone/>
            </a:pPr>
            <a:r>
              <a:rPr lang="sr-Cyrl-RS" sz="2000" dirty="0" smtClean="0"/>
              <a:t>Сизиф користи своју мудрост, не би ли </a:t>
            </a:r>
          </a:p>
          <a:p>
            <a:pPr>
              <a:buNone/>
            </a:pPr>
            <a:r>
              <a:rPr lang="sr-Cyrl-RS" sz="2000" dirty="0" smtClean="0"/>
              <a:t>избегао Зевсов захтев и спасио своју душу.</a:t>
            </a:r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r-Cyrl-RS" dirty="0" smtClean="0">
                <a:latin typeface="Century Schoolbook" pitchFamily="18" charset="0"/>
              </a:rPr>
              <a:t>Легенда</a:t>
            </a:r>
            <a:endParaRPr lang="en-US" dirty="0">
              <a:latin typeface="Century Schoolbook" pitchFamily="18" charset="0"/>
            </a:endParaRPr>
          </a:p>
        </p:txBody>
      </p:sp>
      <p:pic>
        <p:nvPicPr>
          <p:cNvPr id="5" name="Picture 2" descr="Greek border ornaments Royalty Free Vector Image"/>
          <p:cNvPicPr>
            <a:picLocks noChangeAspect="1" noChangeArrowheads="1"/>
          </p:cNvPicPr>
          <p:nvPr/>
        </p:nvPicPr>
        <p:blipFill>
          <a:blip r:embed="rId2" cstate="print"/>
          <a:srcRect l="5882" t="26712" r="27941" b="64852"/>
          <a:stretch>
            <a:fillRect/>
          </a:stretch>
        </p:blipFill>
        <p:spPr bwMode="auto">
          <a:xfrm>
            <a:off x="0" y="0"/>
            <a:ext cx="3124200" cy="340659"/>
          </a:xfrm>
          <a:prstGeom prst="rect">
            <a:avLst/>
          </a:prstGeom>
          <a:noFill/>
        </p:spPr>
      </p:pic>
      <p:pic>
        <p:nvPicPr>
          <p:cNvPr id="6" name="Picture 2" descr="Greek border ornaments Royalty Free Vector Image"/>
          <p:cNvPicPr>
            <a:picLocks noChangeAspect="1" noChangeArrowheads="1"/>
          </p:cNvPicPr>
          <p:nvPr/>
        </p:nvPicPr>
        <p:blipFill>
          <a:blip r:embed="rId2" cstate="print"/>
          <a:srcRect l="5882" t="26712" r="27941" b="64852"/>
          <a:stretch>
            <a:fillRect/>
          </a:stretch>
        </p:blipFill>
        <p:spPr bwMode="auto">
          <a:xfrm>
            <a:off x="3048000" y="0"/>
            <a:ext cx="3124200" cy="340659"/>
          </a:xfrm>
          <a:prstGeom prst="rect">
            <a:avLst/>
          </a:prstGeom>
          <a:noFill/>
        </p:spPr>
      </p:pic>
      <p:pic>
        <p:nvPicPr>
          <p:cNvPr id="7" name="Picture 2" descr="Greek border ornaments Royalty Free Vector Image"/>
          <p:cNvPicPr>
            <a:picLocks noChangeAspect="1" noChangeArrowheads="1"/>
          </p:cNvPicPr>
          <p:nvPr/>
        </p:nvPicPr>
        <p:blipFill>
          <a:blip r:embed="rId2" cstate="print"/>
          <a:srcRect l="5882" t="26712" r="27941" b="64852"/>
          <a:stretch>
            <a:fillRect/>
          </a:stretch>
        </p:blipFill>
        <p:spPr bwMode="auto">
          <a:xfrm>
            <a:off x="6019800" y="0"/>
            <a:ext cx="3124200" cy="340659"/>
          </a:xfrm>
          <a:prstGeom prst="rect">
            <a:avLst/>
          </a:prstGeom>
          <a:noFill/>
        </p:spPr>
      </p:pic>
      <p:cxnSp>
        <p:nvCxnSpPr>
          <p:cNvPr id="9" name="Curved Connector 8"/>
          <p:cNvCxnSpPr/>
          <p:nvPr/>
        </p:nvCxnSpPr>
        <p:spPr>
          <a:xfrm rot="5400000">
            <a:off x="685800" y="2590800"/>
            <a:ext cx="914400" cy="7620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" y="3352800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Лукави Сизиф, успева да зароби Танатоса, стрпа га у гвоздено буре и баци у најдубљи подрум палате.</a:t>
            </a:r>
            <a:endParaRPr lang="en-US" sz="2000" dirty="0"/>
          </a:p>
        </p:txBody>
      </p:sp>
      <p:cxnSp>
        <p:nvCxnSpPr>
          <p:cNvPr id="13" name="Curved Connector 12"/>
          <p:cNvCxnSpPr/>
          <p:nvPr/>
        </p:nvCxnSpPr>
        <p:spPr>
          <a:xfrm rot="5400000" flipH="1" flipV="1">
            <a:off x="3048000" y="3581400"/>
            <a:ext cx="2362200" cy="23622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0" y="24384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Завладао је хаос и неред. Људи више нису умирали, нису приносили жртве боговима. Зевсов поредак је пропадао. </a:t>
            </a:r>
            <a:endParaRPr lang="en-US" dirty="0"/>
          </a:p>
        </p:txBody>
      </p:sp>
      <p:pic>
        <p:nvPicPr>
          <p:cNvPr id="16" name="Picture 2" descr="Painting Ourselves into a Corner in the MCVR - The Negative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724400"/>
            <a:ext cx="2895600" cy="1934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8" name="Curved Connector 17"/>
          <p:cNvCxnSpPr/>
          <p:nvPr/>
        </p:nvCxnSpPr>
        <p:spPr>
          <a:xfrm rot="16200000" flipH="1">
            <a:off x="7200900" y="3771900"/>
            <a:ext cx="685800" cy="3048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52" name="AutoShape 4" descr="Iconography/Allegories/320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Iconography/Allegories/320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0" descr="32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4267200"/>
            <a:ext cx="3124200" cy="2330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2000" dirty="0" smtClean="0"/>
              <a:t>Видевши то, Зевс шаље Ареса,</a:t>
            </a:r>
          </a:p>
          <a:p>
            <a:pPr>
              <a:buNone/>
            </a:pPr>
            <a:r>
              <a:rPr lang="sr-Cyrl-RS" sz="2000" dirty="0" smtClean="0"/>
              <a:t>бога рата, да ослободи Танатоса, </a:t>
            </a:r>
          </a:p>
          <a:p>
            <a:pPr>
              <a:buNone/>
            </a:pPr>
            <a:r>
              <a:rPr lang="sr-Cyrl-RS" sz="2000" dirty="0" smtClean="0"/>
              <a:t>који је чим се ослободио узео</a:t>
            </a:r>
          </a:p>
          <a:p>
            <a:pPr>
              <a:buNone/>
            </a:pPr>
            <a:r>
              <a:rPr lang="sr-Cyrl-RS" sz="2000" dirty="0" smtClean="0"/>
              <a:t>Сизифову душу и однео је у </a:t>
            </a:r>
          </a:p>
          <a:p>
            <a:pPr>
              <a:buNone/>
            </a:pPr>
            <a:r>
              <a:rPr lang="sr-Cyrl-RS" sz="2000" dirty="0" smtClean="0"/>
              <a:t>подземно царство.</a:t>
            </a:r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Century Schoolbook" pitchFamily="18" charset="0"/>
              </a:rPr>
              <a:t>Легенда</a:t>
            </a:r>
            <a:endParaRPr lang="en-US" dirty="0">
              <a:latin typeface="Century Schoolbook" pitchFamily="18" charset="0"/>
            </a:endParaRPr>
          </a:p>
        </p:txBody>
      </p:sp>
      <p:pic>
        <p:nvPicPr>
          <p:cNvPr id="5" name="Picture 2" descr="Greek border ornaments Royalty Free Vector Image"/>
          <p:cNvPicPr>
            <a:picLocks noChangeAspect="1" noChangeArrowheads="1"/>
          </p:cNvPicPr>
          <p:nvPr/>
        </p:nvPicPr>
        <p:blipFill>
          <a:blip r:embed="rId2" cstate="print"/>
          <a:srcRect l="5882" t="26712" r="27941" b="64852"/>
          <a:stretch>
            <a:fillRect/>
          </a:stretch>
        </p:blipFill>
        <p:spPr bwMode="auto">
          <a:xfrm>
            <a:off x="0" y="0"/>
            <a:ext cx="3124200" cy="340659"/>
          </a:xfrm>
          <a:prstGeom prst="rect">
            <a:avLst/>
          </a:prstGeom>
          <a:noFill/>
        </p:spPr>
      </p:pic>
      <p:pic>
        <p:nvPicPr>
          <p:cNvPr id="6" name="Picture 2" descr="Greek border ornaments Royalty Free Vector Image"/>
          <p:cNvPicPr>
            <a:picLocks noChangeAspect="1" noChangeArrowheads="1"/>
          </p:cNvPicPr>
          <p:nvPr/>
        </p:nvPicPr>
        <p:blipFill>
          <a:blip r:embed="rId2" cstate="print"/>
          <a:srcRect l="5882" t="26712" r="27941" b="64852"/>
          <a:stretch>
            <a:fillRect/>
          </a:stretch>
        </p:blipFill>
        <p:spPr bwMode="auto">
          <a:xfrm>
            <a:off x="2971800" y="0"/>
            <a:ext cx="3124200" cy="340659"/>
          </a:xfrm>
          <a:prstGeom prst="rect">
            <a:avLst/>
          </a:prstGeom>
          <a:noFill/>
        </p:spPr>
      </p:pic>
      <p:pic>
        <p:nvPicPr>
          <p:cNvPr id="7" name="Picture 2" descr="Greek border ornaments Royalty Free Vector Image"/>
          <p:cNvPicPr>
            <a:picLocks noChangeAspect="1" noChangeArrowheads="1"/>
          </p:cNvPicPr>
          <p:nvPr/>
        </p:nvPicPr>
        <p:blipFill>
          <a:blip r:embed="rId2" cstate="print"/>
          <a:srcRect l="5882" t="26712" r="27941" b="64852"/>
          <a:stretch>
            <a:fillRect/>
          </a:stretch>
        </p:blipFill>
        <p:spPr bwMode="auto">
          <a:xfrm>
            <a:off x="6019800" y="0"/>
            <a:ext cx="3124200" cy="340659"/>
          </a:xfrm>
          <a:prstGeom prst="rect">
            <a:avLst/>
          </a:prstGeom>
          <a:noFill/>
        </p:spPr>
      </p:pic>
      <p:cxnSp>
        <p:nvCxnSpPr>
          <p:cNvPr id="9" name="Curved Connector 8"/>
          <p:cNvCxnSpPr/>
          <p:nvPr/>
        </p:nvCxnSpPr>
        <p:spPr>
          <a:xfrm rot="16200000" flipH="1">
            <a:off x="1524000" y="3124200"/>
            <a:ext cx="762000" cy="4572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43000" y="3657600"/>
            <a:ext cx="381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Међутим, Сизиф је наредио жени, да у случају његове смрти, не приноси жртву. Тако су Хад и Персефона узалудно очекивали дарове. Сизиф, правећи се несрећним, успева да убеди Хада да га врати назад како би опоменуо своју богохулну и безбожну жену и потом се врати са даровима који им припадају.</a:t>
            </a:r>
            <a:endParaRPr lang="en-US" dirty="0"/>
          </a:p>
        </p:txBody>
      </p:sp>
      <p:cxnSp>
        <p:nvCxnSpPr>
          <p:cNvPr id="15" name="Curved Connector 14"/>
          <p:cNvCxnSpPr/>
          <p:nvPr/>
        </p:nvCxnSpPr>
        <p:spPr>
          <a:xfrm flipV="1">
            <a:off x="4038600" y="3810000"/>
            <a:ext cx="1371600" cy="12192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62600" y="18288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Сизиф се враћа на земљу и припрема велико славље у част свог повратка.</a:t>
            </a:r>
            <a:endParaRPr lang="en-US" dirty="0"/>
          </a:p>
        </p:txBody>
      </p:sp>
      <p:pic>
        <p:nvPicPr>
          <p:cNvPr id="23554" name="Picture 2" descr="Did the Romans Invent Christmas? | History Tod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819400"/>
            <a:ext cx="3616271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 descr="Greci e Romani davanti alla natu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286000"/>
            <a:ext cx="1176466" cy="1114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2000" dirty="0" smtClean="0"/>
              <a:t>Бесан због таквог понашања,</a:t>
            </a:r>
          </a:p>
          <a:p>
            <a:pPr>
              <a:buNone/>
            </a:pPr>
            <a:r>
              <a:rPr lang="sr-Cyrl-RS" sz="2000" dirty="0" smtClean="0"/>
              <a:t>Хад шаље Танатоса, који причека </a:t>
            </a:r>
          </a:p>
          <a:p>
            <a:pPr>
              <a:buNone/>
            </a:pPr>
            <a:r>
              <a:rPr lang="sr-Cyrl-RS" sz="2000" dirty="0" smtClean="0"/>
              <a:t>да Сизифова пажња због</a:t>
            </a:r>
          </a:p>
          <a:p>
            <a:pPr>
              <a:buNone/>
            </a:pPr>
            <a:r>
              <a:rPr lang="sr-Cyrl-RS" sz="2000" dirty="0" smtClean="0"/>
              <a:t> пијанства попусти и отме му душу, </a:t>
            </a:r>
          </a:p>
          <a:p>
            <a:pPr>
              <a:buNone/>
            </a:pPr>
            <a:r>
              <a:rPr lang="sr-Cyrl-RS" sz="2000" dirty="0" smtClean="0"/>
              <a:t>поневши је са собом у царство сенки </a:t>
            </a:r>
          </a:p>
          <a:p>
            <a:pPr>
              <a:buNone/>
            </a:pPr>
            <a:r>
              <a:rPr lang="sr-Cyrl-RS" sz="2000" dirty="0" smtClean="0"/>
              <a:t>да тамо вечно остане.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Century Schoolbook" pitchFamily="18" charset="0"/>
              </a:rPr>
              <a:t>Легенда</a:t>
            </a:r>
            <a:endParaRPr lang="en-US" dirty="0">
              <a:latin typeface="Century Schoolbook" pitchFamily="18" charset="0"/>
            </a:endParaRPr>
          </a:p>
        </p:txBody>
      </p:sp>
      <p:pic>
        <p:nvPicPr>
          <p:cNvPr id="5" name="Picture 2" descr="Greek border ornaments Royalty Free Vector Image"/>
          <p:cNvPicPr>
            <a:picLocks noChangeAspect="1" noChangeArrowheads="1"/>
          </p:cNvPicPr>
          <p:nvPr/>
        </p:nvPicPr>
        <p:blipFill>
          <a:blip r:embed="rId2" cstate="print"/>
          <a:srcRect l="5882" t="26712" r="27941" b="64852"/>
          <a:stretch>
            <a:fillRect/>
          </a:stretch>
        </p:blipFill>
        <p:spPr bwMode="auto">
          <a:xfrm>
            <a:off x="0" y="0"/>
            <a:ext cx="3124200" cy="340659"/>
          </a:xfrm>
          <a:prstGeom prst="rect">
            <a:avLst/>
          </a:prstGeom>
          <a:noFill/>
        </p:spPr>
      </p:pic>
      <p:pic>
        <p:nvPicPr>
          <p:cNvPr id="6" name="Picture 2" descr="Greek border ornaments Royalty Free Vector Image"/>
          <p:cNvPicPr>
            <a:picLocks noChangeAspect="1" noChangeArrowheads="1"/>
          </p:cNvPicPr>
          <p:nvPr/>
        </p:nvPicPr>
        <p:blipFill>
          <a:blip r:embed="rId2" cstate="print"/>
          <a:srcRect l="5882" t="26712" r="27941" b="64852"/>
          <a:stretch>
            <a:fillRect/>
          </a:stretch>
        </p:blipFill>
        <p:spPr bwMode="auto">
          <a:xfrm>
            <a:off x="3048000" y="0"/>
            <a:ext cx="3124200" cy="340659"/>
          </a:xfrm>
          <a:prstGeom prst="rect">
            <a:avLst/>
          </a:prstGeom>
          <a:noFill/>
        </p:spPr>
      </p:pic>
      <p:pic>
        <p:nvPicPr>
          <p:cNvPr id="7" name="Picture 2" descr="Greek border ornaments Royalty Free Vector Image"/>
          <p:cNvPicPr>
            <a:picLocks noChangeAspect="1" noChangeArrowheads="1"/>
          </p:cNvPicPr>
          <p:nvPr/>
        </p:nvPicPr>
        <p:blipFill>
          <a:blip r:embed="rId2" cstate="print"/>
          <a:srcRect l="5882" t="26712" r="27941" b="64852"/>
          <a:stretch>
            <a:fillRect/>
          </a:stretch>
        </p:blipFill>
        <p:spPr bwMode="auto">
          <a:xfrm>
            <a:off x="6019800" y="0"/>
            <a:ext cx="3124200" cy="340659"/>
          </a:xfrm>
          <a:prstGeom prst="rect">
            <a:avLst/>
          </a:prstGeom>
          <a:noFill/>
        </p:spPr>
      </p:pic>
      <p:cxnSp>
        <p:nvCxnSpPr>
          <p:cNvPr id="9" name="Curved Connector 8"/>
          <p:cNvCxnSpPr/>
          <p:nvPr/>
        </p:nvCxnSpPr>
        <p:spPr>
          <a:xfrm>
            <a:off x="4191000" y="2209800"/>
            <a:ext cx="1524000" cy="9144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2530" name="Picture 2" descr="File:Johann Heinrich Füssli 016.jpg - Wikimedia Comm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295400"/>
            <a:ext cx="2787608" cy="3581400"/>
          </a:xfrm>
          <a:prstGeom prst="rect">
            <a:avLst/>
          </a:prstGeom>
          <a:noFill/>
        </p:spPr>
      </p:pic>
      <p:cxnSp>
        <p:nvCxnSpPr>
          <p:cNvPr id="14" name="Curved Connector 13"/>
          <p:cNvCxnSpPr/>
          <p:nvPr/>
        </p:nvCxnSpPr>
        <p:spPr>
          <a:xfrm rot="10800000" flipV="1">
            <a:off x="4343400" y="4495800"/>
            <a:ext cx="1447800" cy="9906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2532" name="Picture 4" descr="Aeneas With The Sibyl In The Underworld Painting by Jan Brueghel ..."/>
          <p:cNvPicPr>
            <a:picLocks noChangeAspect="1" noChangeArrowheads="1"/>
          </p:cNvPicPr>
          <p:nvPr/>
        </p:nvPicPr>
        <p:blipFill>
          <a:blip r:embed="rId4" cstate="print"/>
          <a:srcRect t="17255"/>
          <a:stretch>
            <a:fillRect/>
          </a:stretch>
        </p:blipFill>
        <p:spPr bwMode="auto">
          <a:xfrm>
            <a:off x="228600" y="4038600"/>
            <a:ext cx="4038953" cy="2421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Cyrl-RS" sz="2000" dirty="0" smtClean="0"/>
              <a:t>Пошто је постојала опасност</a:t>
            </a:r>
          </a:p>
          <a:p>
            <a:pPr>
              <a:buNone/>
            </a:pPr>
            <a:r>
              <a:rPr lang="sr-Cyrl-RS" sz="2000" dirty="0" smtClean="0"/>
              <a:t> да би људи могли да извлаче корист</a:t>
            </a:r>
          </a:p>
          <a:p>
            <a:pPr>
              <a:buNone/>
            </a:pPr>
            <a:r>
              <a:rPr lang="sr-Cyrl-RS" sz="2000" dirty="0" smtClean="0"/>
              <a:t>из сумње у свезнање и ауторитет богова,</a:t>
            </a:r>
          </a:p>
          <a:p>
            <a:pPr>
              <a:buNone/>
            </a:pPr>
            <a:r>
              <a:rPr lang="sr-Cyrl-RS" sz="2000" dirty="0" smtClean="0"/>
              <a:t>Сизиф је кажњен. Задат му је неизвршив</a:t>
            </a:r>
          </a:p>
          <a:p>
            <a:pPr>
              <a:buNone/>
            </a:pPr>
            <a:r>
              <a:rPr lang="sr-Cyrl-RS" sz="2000" dirty="0" smtClean="0"/>
              <a:t>задатак.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Century Schoolbook" pitchFamily="18" charset="0"/>
              </a:rPr>
              <a:t>Легенда</a:t>
            </a:r>
            <a:endParaRPr lang="en-US" dirty="0">
              <a:latin typeface="Century Schoolbook" pitchFamily="18" charset="0"/>
            </a:endParaRPr>
          </a:p>
        </p:txBody>
      </p:sp>
      <p:pic>
        <p:nvPicPr>
          <p:cNvPr id="5" name="Picture 2" descr="Greek border ornaments Royalty Free Vector Image"/>
          <p:cNvPicPr>
            <a:picLocks noChangeAspect="1" noChangeArrowheads="1"/>
          </p:cNvPicPr>
          <p:nvPr/>
        </p:nvPicPr>
        <p:blipFill>
          <a:blip r:embed="rId2" cstate="print"/>
          <a:srcRect l="5882" t="26712" r="27941" b="64852"/>
          <a:stretch>
            <a:fillRect/>
          </a:stretch>
        </p:blipFill>
        <p:spPr bwMode="auto">
          <a:xfrm>
            <a:off x="0" y="0"/>
            <a:ext cx="3124200" cy="340659"/>
          </a:xfrm>
          <a:prstGeom prst="rect">
            <a:avLst/>
          </a:prstGeom>
          <a:noFill/>
        </p:spPr>
      </p:pic>
      <p:pic>
        <p:nvPicPr>
          <p:cNvPr id="6" name="Picture 2" descr="Greek border ornaments Royalty Free Vector Image"/>
          <p:cNvPicPr>
            <a:picLocks noChangeAspect="1" noChangeArrowheads="1"/>
          </p:cNvPicPr>
          <p:nvPr/>
        </p:nvPicPr>
        <p:blipFill>
          <a:blip r:embed="rId2" cstate="print"/>
          <a:srcRect l="5882" t="26712" r="27941" b="64852"/>
          <a:stretch>
            <a:fillRect/>
          </a:stretch>
        </p:blipFill>
        <p:spPr bwMode="auto">
          <a:xfrm>
            <a:off x="2971800" y="0"/>
            <a:ext cx="3124200" cy="340659"/>
          </a:xfrm>
          <a:prstGeom prst="rect">
            <a:avLst/>
          </a:prstGeom>
          <a:noFill/>
        </p:spPr>
      </p:pic>
      <p:pic>
        <p:nvPicPr>
          <p:cNvPr id="7" name="Picture 2" descr="Greek border ornaments Royalty Free Vector Image"/>
          <p:cNvPicPr>
            <a:picLocks noChangeAspect="1" noChangeArrowheads="1"/>
          </p:cNvPicPr>
          <p:nvPr/>
        </p:nvPicPr>
        <p:blipFill>
          <a:blip r:embed="rId2" cstate="print"/>
          <a:srcRect l="5882" t="26712" r="27941" b="64852"/>
          <a:stretch>
            <a:fillRect/>
          </a:stretch>
        </p:blipFill>
        <p:spPr bwMode="auto">
          <a:xfrm>
            <a:off x="6019800" y="0"/>
            <a:ext cx="3124200" cy="340659"/>
          </a:xfrm>
          <a:prstGeom prst="rect">
            <a:avLst/>
          </a:prstGeom>
          <a:noFill/>
        </p:spPr>
      </p:pic>
      <p:cxnSp>
        <p:nvCxnSpPr>
          <p:cNvPr id="9" name="Curved Connector 8"/>
          <p:cNvCxnSpPr/>
          <p:nvPr/>
        </p:nvCxnSpPr>
        <p:spPr>
          <a:xfrm rot="16200000" flipH="1">
            <a:off x="1371600" y="3429000"/>
            <a:ext cx="762000" cy="6096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2000" y="42672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Морао је непрекидно да ваља огромни камен на врх планине, али би се када год би био близу врха камен откотрљао назад и Сизиф је морао испочетка започињати свој мукотрпни, узалудни рад.</a:t>
            </a:r>
            <a:endParaRPr lang="en-US" dirty="0"/>
          </a:p>
        </p:txBody>
      </p:sp>
      <p:cxnSp>
        <p:nvCxnSpPr>
          <p:cNvPr id="14" name="Curved Connector 13"/>
          <p:cNvCxnSpPr/>
          <p:nvPr/>
        </p:nvCxnSpPr>
        <p:spPr>
          <a:xfrm flipV="1">
            <a:off x="4114800" y="2743200"/>
            <a:ext cx="2057400" cy="19050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1506" name="Picture 2" descr="The Myth of Sisyphus, copper plate etching : printmak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733800"/>
            <a:ext cx="2331732" cy="2914864"/>
          </a:xfrm>
          <a:prstGeom prst="rect">
            <a:avLst/>
          </a:prstGeom>
          <a:noFill/>
        </p:spPr>
      </p:pic>
      <p:pic>
        <p:nvPicPr>
          <p:cNvPr id="21508" name="Picture 4" descr="Sisyphus. Nikolai Burdykin. (With images) | Mythology, Mythology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762000"/>
            <a:ext cx="2426389" cy="2847975"/>
          </a:xfrm>
          <a:prstGeom prst="rect">
            <a:avLst/>
          </a:prstGeom>
          <a:noFill/>
        </p:spPr>
      </p:pic>
      <p:cxnSp>
        <p:nvCxnSpPr>
          <p:cNvPr id="19" name="Curved Connector 18"/>
          <p:cNvCxnSpPr/>
          <p:nvPr/>
        </p:nvCxnSpPr>
        <p:spPr>
          <a:xfrm>
            <a:off x="4724400" y="4495800"/>
            <a:ext cx="1524000" cy="12192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546</Words>
  <Application>Microsoft Office PowerPoint</Application>
  <PresentationFormat>On-screen Show (4:3)</PresentationFormat>
  <Paragraphs>70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МИТ О СИЗИФУ</vt:lpstr>
      <vt:lpstr>Ко је био Сизиф</vt:lpstr>
      <vt:lpstr>Легенда</vt:lpstr>
      <vt:lpstr>Легенда</vt:lpstr>
      <vt:lpstr>Легенда</vt:lpstr>
      <vt:lpstr>Легенда</vt:lpstr>
      <vt:lpstr>Легенда</vt:lpstr>
      <vt:lpstr>Легенда</vt:lpstr>
      <vt:lpstr>Легенда</vt:lpstr>
      <vt:lpstr>Научно тумачење мита</vt:lpstr>
      <vt:lpstr>Научно тумачење мита</vt:lpstr>
      <vt:lpstr>КРАЈ ХВАЛА НА ПАЖЊИ!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Domanovic</dc:creator>
  <cp:lastModifiedBy>Domanovic</cp:lastModifiedBy>
  <cp:revision>36</cp:revision>
  <dcterms:created xsi:type="dcterms:W3CDTF">2020-04-03T11:01:46Z</dcterms:created>
  <dcterms:modified xsi:type="dcterms:W3CDTF">2020-04-03T20:11:04Z</dcterms:modified>
</cp:coreProperties>
</file>